
<file path=[Content_Types].xml><?xml version="1.0" encoding="utf-8"?>
<Types xmlns="http://schemas.openxmlformats.org/package/2006/content-types">
  <Default Extension="emf" ContentType="image/x-emf"/>
  <Default Extension="fntdata" ContentType="application/x-fontdata"/>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312" r:id="rId19"/>
  </p:sldIdLst>
  <p:sldSz cx="9144000" cy="5143500" type="screen16x9"/>
  <p:notesSz cx="6858000" cy="9144000"/>
  <p:embeddedFontLst>
    <p:embeddedFont>
      <p:font typeface="Comic Sans MS" panose="030F0702030302020204" pitchFamily="66" charset="0"/>
      <p:regular r:id="rId21"/>
      <p:bold r:id="rId22"/>
      <p:italic r:id="rId23"/>
      <p:boldItalic r:id="rId24"/>
    </p:embeddedFont>
    <p:embeddedFont>
      <p:font typeface="Raleway" panose="020B0604020202020204" charset="0"/>
      <p:regular r:id="rId25"/>
      <p:bold r:id="rId26"/>
      <p:italic r:id="rId27"/>
      <p:boldItalic r:id="rId28"/>
    </p:embeddedFont>
    <p:embeddedFont>
      <p:font typeface="Roboto" panose="020B0604020202020204" charset="0"/>
      <p:regular r:id="rId29"/>
      <p:bold r:id="rId30"/>
      <p:italic r:id="rId31"/>
      <p:boldItalic r:id="rId32"/>
    </p:embeddedFont>
    <p:embeddedFont>
      <p:font typeface="Source Sans Pro" panose="020B0503030403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9"/>
    <p:restoredTop sz="61331"/>
  </p:normalViewPr>
  <p:slideViewPr>
    <p:cSldViewPr snapToGrid="0">
      <p:cViewPr varScale="1">
        <p:scale>
          <a:sx n="59" d="100"/>
          <a:sy n="59" d="100"/>
        </p:scale>
        <p:origin x="72" y="2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google.com/forms/d/e/1FAIpQLScWWyb3OLtpuAnyaDwY9MQUXC0dvNJoFE3NrPPVu3noqQVKfA/viewfor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19824f4d6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19824f4d6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Change this to a kid speaking </a:t>
            </a:r>
          </a:p>
          <a:p>
            <a:pPr marL="0" lvl="0" indent="0" algn="l" rtl="0">
              <a:spcBef>
                <a:spcPts val="0"/>
              </a:spcBef>
              <a:spcAft>
                <a:spcPts val="0"/>
              </a:spcAft>
              <a:buNone/>
            </a:pPr>
            <a:r>
              <a:rPr lang="en-US" dirty="0"/>
              <a:t>Q</a:t>
            </a:r>
            <a:r>
              <a:rPr lang="en" dirty="0"/>
              <a:t>: Is it opinion-based or science based?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dirty="0"/>
              <a:t>A: </a:t>
            </a:r>
            <a:r>
              <a:rPr lang="en-US" sz="1100" b="0" i="0" u="none" strike="noStrike" cap="none" dirty="0">
                <a:solidFill>
                  <a:srgbClr val="000000"/>
                </a:solidFill>
                <a:effectLst/>
                <a:latin typeface="Arial"/>
                <a:ea typeface="Arial"/>
                <a:cs typeface="Arial"/>
                <a:sym typeface="Arial"/>
              </a:rPr>
              <a:t>Opinion-based! You can see the people responding to the question in a answer format. “Bree Leanne” describes herself as “founder of Bree Leanne Lifestyle </a:t>
            </a:r>
            <a:r>
              <a:rPr lang="en-US" sz="1100" b="1" i="0" u="none" strike="noStrike" cap="none" dirty="0">
                <a:solidFill>
                  <a:srgbClr val="000000"/>
                </a:solidFill>
                <a:effectLst/>
                <a:latin typeface="Arial"/>
                <a:ea typeface="Arial"/>
                <a:cs typeface="Arial"/>
                <a:sym typeface="Arial"/>
              </a:rPr>
              <a:t>blog</a:t>
            </a:r>
            <a:r>
              <a:rPr lang="en-US" sz="1100" b="0" i="0" u="none" strike="noStrike" cap="none" dirty="0">
                <a:solidFill>
                  <a:srgbClr val="000000"/>
                </a:solidFill>
                <a:effectLst/>
                <a:latin typeface="Arial"/>
                <a:ea typeface="Arial"/>
                <a:cs typeface="Arial"/>
                <a:sym typeface="Arial"/>
              </a:rPr>
              <a:t>” she does not say she is a doctor. There are also 10 other answers of other people sharing their opinions about this question. </a:t>
            </a:r>
          </a:p>
          <a:p>
            <a:pPr marL="0" lvl="0" indent="0" algn="l" rtl="0">
              <a:spcBef>
                <a:spcPts val="0"/>
              </a:spcBef>
              <a:spcAft>
                <a:spcPts val="0"/>
              </a:spcAft>
              <a:buNone/>
            </a:pPr>
            <a:endParaRPr lang="en-US" dirty="0"/>
          </a:p>
          <a:p>
            <a:pPr lvl="0"/>
            <a:r>
              <a:rPr lang="en-US" sz="1100" b="1" i="0" u="none" strike="noStrike" cap="none" dirty="0">
                <a:solidFill>
                  <a:srgbClr val="000000"/>
                </a:solidFill>
                <a:effectLst/>
                <a:latin typeface="Arial"/>
                <a:ea typeface="Arial"/>
                <a:cs typeface="Arial"/>
                <a:sym typeface="Arial"/>
              </a:rPr>
              <a:t>Truth vs. Trash: </a:t>
            </a:r>
          </a:p>
          <a:p>
            <a:pPr lvl="1"/>
            <a:r>
              <a:rPr lang="en-US" sz="1100" b="1" i="0" u="none" strike="noStrike" cap="none" dirty="0">
                <a:solidFill>
                  <a:srgbClr val="000000"/>
                </a:solidFill>
                <a:effectLst/>
                <a:latin typeface="Arial"/>
                <a:ea typeface="Arial"/>
                <a:cs typeface="Arial"/>
                <a:sym typeface="Arial"/>
              </a:rPr>
              <a:t>Trash!</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L: The answer to this question is from 2016- 4 years ago. There is no where on the site that says that these answers were reviewed by anyone. </a:t>
            </a:r>
          </a:p>
          <a:p>
            <a:pPr lvl="1"/>
            <a:r>
              <a:rPr lang="en-US" sz="1100" b="0" i="0" u="none" strike="noStrike" cap="none" dirty="0">
                <a:solidFill>
                  <a:srgbClr val="000000"/>
                </a:solidFill>
                <a:effectLst/>
                <a:latin typeface="Arial"/>
                <a:ea typeface="Arial"/>
                <a:cs typeface="Arial"/>
                <a:sym typeface="Arial"/>
              </a:rPr>
              <a:t>E: This website exists for people to ask questions that they have and for random people that are on the website to answer. It is for the public not for doctors or people in healthcare. This website also is a “.com” website. </a:t>
            </a:r>
          </a:p>
          <a:p>
            <a:pPr lvl="1"/>
            <a:r>
              <a:rPr lang="en-US" sz="1100" b="0" i="0" u="none" strike="noStrike" cap="none" dirty="0">
                <a:solidFill>
                  <a:srgbClr val="000000"/>
                </a:solidFill>
                <a:effectLst/>
                <a:latin typeface="Arial"/>
                <a:ea typeface="Arial"/>
                <a:cs typeface="Arial"/>
                <a:sym typeface="Arial"/>
              </a:rPr>
              <a:t>G: You do not see anywhere on the website that they get their information from science or research. </a:t>
            </a:r>
          </a:p>
          <a:p>
            <a:pPr lvl="1"/>
            <a:r>
              <a:rPr lang="en-US" sz="1100" b="0" i="0" u="none" strike="noStrike" cap="none" dirty="0">
                <a:solidFill>
                  <a:srgbClr val="000000"/>
                </a:solidFill>
                <a:effectLst/>
                <a:latin typeface="Arial"/>
                <a:ea typeface="Arial"/>
                <a:cs typeface="Arial"/>
                <a:sym typeface="Arial"/>
              </a:rPr>
              <a:t>I: See above</a:t>
            </a:r>
          </a:p>
          <a:p>
            <a:pPr lvl="1"/>
            <a:r>
              <a:rPr lang="en-US" sz="1100" b="0" i="0" u="none" strike="noStrike" cap="none" dirty="0">
                <a:solidFill>
                  <a:srgbClr val="000000"/>
                </a:solidFill>
                <a:effectLst/>
                <a:latin typeface="Arial"/>
                <a:ea typeface="Arial"/>
                <a:cs typeface="Arial"/>
                <a:sym typeface="Arial"/>
              </a:rPr>
              <a:t>T: If you keep reading some of the answers to the questions, some people tell the user to visit their website or profile to see how to get rid of acne scars which may be too good to be true or trying to sell something.</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a19824f4d6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a19824f4d6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 What is the site promising or offering?</a:t>
            </a:r>
          </a:p>
          <a:p>
            <a:pPr marL="0" lvl="0" indent="0" algn="l" rtl="0">
              <a:spcBef>
                <a:spcPts val="0"/>
              </a:spcBef>
              <a:spcAft>
                <a:spcPts val="0"/>
              </a:spcAft>
              <a:buNone/>
            </a:pPr>
            <a:r>
              <a:rPr lang="en" dirty="0"/>
              <a:t>A: There is no material being promised or offered from this site. They are providing information alone</a:t>
            </a:r>
          </a:p>
          <a:p>
            <a:pPr marL="0" lvl="0" indent="0" algn="l" rtl="0">
              <a:spcBef>
                <a:spcPts val="0"/>
              </a:spcBef>
              <a:spcAft>
                <a:spcPts val="0"/>
              </a:spcAft>
              <a:buNone/>
            </a:pPr>
            <a:r>
              <a:rPr lang="en" dirty="0"/>
              <a:t>Q: Do the claims seem too good to be true?</a:t>
            </a:r>
          </a:p>
          <a:p>
            <a:pPr marL="0" lvl="0" indent="0" algn="l" rtl="0">
              <a:spcBef>
                <a:spcPts val="0"/>
              </a:spcBef>
              <a:spcAft>
                <a:spcPts val="0"/>
              </a:spcAft>
              <a:buNone/>
            </a:pPr>
            <a:r>
              <a:rPr lang="en" dirty="0"/>
              <a:t>A: There are no promises being made in this article. It is only for people to learn from. Also the article says it was rev</a:t>
            </a:r>
            <a:r>
              <a:rPr lang="en-US" dirty="0" err="1"/>
              <a:t>ie</a:t>
            </a:r>
            <a:r>
              <a:rPr lang="en" dirty="0"/>
              <a:t>wed by a MD- which is a medical doctor. </a:t>
            </a:r>
          </a:p>
          <a:p>
            <a:pPr lvl="0"/>
            <a:r>
              <a:rPr lang="en-US" sz="1100" b="1" i="0" u="none" strike="noStrike" cap="none" dirty="0">
                <a:solidFill>
                  <a:srgbClr val="000000"/>
                </a:solidFill>
                <a:effectLst/>
                <a:latin typeface="Arial"/>
                <a:ea typeface="Arial"/>
                <a:cs typeface="Arial"/>
                <a:sym typeface="Arial"/>
              </a:rPr>
              <a:t>Truth vs. Trash: </a:t>
            </a:r>
          </a:p>
          <a:p>
            <a:pPr lvl="1"/>
            <a:r>
              <a:rPr lang="en-US" sz="1100" b="1" i="0" u="none" strike="noStrike" cap="none" dirty="0">
                <a:solidFill>
                  <a:srgbClr val="000000"/>
                </a:solidFill>
                <a:effectLst/>
                <a:latin typeface="Arial"/>
                <a:ea typeface="Arial"/>
                <a:cs typeface="Arial"/>
                <a:sym typeface="Arial"/>
              </a:rPr>
              <a:t>Truth!</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L: Last reviewed in October 2015- this is not within the last 3 years. However, it does at least show that it was reviewed by a doctor (MD stands for medical doctor) </a:t>
            </a:r>
          </a:p>
          <a:p>
            <a:pPr lvl="1"/>
            <a:r>
              <a:rPr lang="en-US" sz="1100" b="0" i="0" u="none" strike="noStrike" cap="none" dirty="0">
                <a:solidFill>
                  <a:srgbClr val="000000"/>
                </a:solidFill>
                <a:effectLst/>
                <a:latin typeface="Arial"/>
                <a:ea typeface="Arial"/>
                <a:cs typeface="Arial"/>
                <a:sym typeface="Arial"/>
              </a:rPr>
              <a:t>E: There is nothing being sold to people that visit the website. You can see at the bottom of the page the website says: “Note: All information on </a:t>
            </a:r>
            <a:r>
              <a:rPr lang="en-US" sz="1100" b="0" i="0" u="none" strike="noStrike" cap="none" dirty="0" err="1">
                <a:solidFill>
                  <a:srgbClr val="000000"/>
                </a:solidFill>
                <a:effectLst/>
                <a:latin typeface="Arial"/>
                <a:ea typeface="Arial"/>
                <a:cs typeface="Arial"/>
                <a:sym typeface="Arial"/>
              </a:rPr>
              <a:t>KidsHealth</a:t>
            </a:r>
            <a:r>
              <a:rPr lang="en-US" sz="1100" b="0" i="0" u="none" strike="noStrike" cap="none" dirty="0">
                <a:solidFill>
                  <a:srgbClr val="000000"/>
                </a:solidFill>
                <a:effectLst/>
                <a:latin typeface="Arial"/>
                <a:ea typeface="Arial"/>
                <a:cs typeface="Arial"/>
                <a:sym typeface="Arial"/>
              </a:rPr>
              <a:t>® is for educational purposes only. For specific medical advice, diagnoses, and treatment, consult your doctor.” They say the purpose of their website is only for education. This is also a “.org” website. </a:t>
            </a:r>
          </a:p>
          <a:p>
            <a:pPr lvl="1"/>
            <a:r>
              <a:rPr lang="en-US" sz="1100" b="0" i="0" u="none" strike="noStrike" cap="none" dirty="0">
                <a:solidFill>
                  <a:srgbClr val="000000"/>
                </a:solidFill>
                <a:effectLst/>
                <a:latin typeface="Arial"/>
                <a:ea typeface="Arial"/>
                <a:cs typeface="Arial"/>
                <a:sym typeface="Arial"/>
              </a:rPr>
              <a:t>G: If your parents want to look to make sure that this site has good information they can scroll to the bottom and click “editorial policy” and it will say how </a:t>
            </a:r>
            <a:r>
              <a:rPr lang="en-US" sz="1100" b="0" i="0" u="none" strike="noStrike" cap="none" dirty="0" err="1">
                <a:solidFill>
                  <a:srgbClr val="000000"/>
                </a:solidFill>
                <a:effectLst/>
                <a:latin typeface="Arial"/>
                <a:ea typeface="Arial"/>
                <a:cs typeface="Arial"/>
                <a:sym typeface="Arial"/>
              </a:rPr>
              <a:t>KidsHealth</a:t>
            </a:r>
            <a:r>
              <a:rPr lang="en-US" sz="1100" b="0" i="0" u="none" strike="noStrike" cap="none" dirty="0">
                <a:solidFill>
                  <a:srgbClr val="000000"/>
                </a:solidFill>
                <a:effectLst/>
                <a:latin typeface="Arial"/>
                <a:ea typeface="Arial"/>
                <a:cs typeface="Arial"/>
                <a:sym typeface="Arial"/>
              </a:rPr>
              <a:t>® gets the information for this website. </a:t>
            </a:r>
          </a:p>
          <a:p>
            <a:pPr lvl="1"/>
            <a:r>
              <a:rPr lang="en-US" sz="1100" b="0" i="0" u="none" strike="noStrike" cap="none" dirty="0">
                <a:solidFill>
                  <a:srgbClr val="000000"/>
                </a:solidFill>
                <a:effectLst/>
                <a:latin typeface="Arial"/>
                <a:ea typeface="Arial"/>
                <a:cs typeface="Arial"/>
                <a:sym typeface="Arial"/>
              </a:rPr>
              <a:t>I: The information for this website is science-based. </a:t>
            </a:r>
          </a:p>
          <a:p>
            <a:pPr lvl="1"/>
            <a:r>
              <a:rPr lang="en-US" sz="1100" b="0" i="0" u="none" strike="noStrike" cap="none" dirty="0">
                <a:solidFill>
                  <a:srgbClr val="000000"/>
                </a:solidFill>
                <a:effectLst/>
                <a:latin typeface="Arial"/>
                <a:ea typeface="Arial"/>
                <a:cs typeface="Arial"/>
                <a:sym typeface="Arial"/>
              </a:rPr>
              <a:t>T: See above	</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6f8ea9d59_5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6f8ea9d59_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 </a:t>
            </a:r>
          </a:p>
          <a:p>
            <a:pPr marL="0" lvl="0" indent="0" algn="l" rtl="0">
              <a:spcBef>
                <a:spcPts val="0"/>
              </a:spcBef>
              <a:spcAft>
                <a:spcPts val="0"/>
              </a:spcAft>
              <a:buNone/>
            </a:pPr>
            <a:r>
              <a:rPr lang="en-US" dirty="0"/>
              <a:t>E: </a:t>
            </a:r>
          </a:p>
          <a:p>
            <a:pPr marL="0" lvl="0" indent="0" algn="l" rtl="0">
              <a:spcBef>
                <a:spcPts val="0"/>
              </a:spcBef>
              <a:spcAft>
                <a:spcPts val="0"/>
              </a:spcAft>
              <a:buNone/>
            </a:pPr>
            <a:r>
              <a:rPr lang="en-US" dirty="0"/>
              <a:t>G: </a:t>
            </a:r>
          </a:p>
          <a:p>
            <a:pPr marL="0" lvl="0" indent="0" algn="l" rtl="0">
              <a:spcBef>
                <a:spcPts val="0"/>
              </a:spcBef>
              <a:spcAft>
                <a:spcPts val="0"/>
              </a:spcAft>
              <a:buNone/>
            </a:pPr>
            <a:r>
              <a:rPr lang="en-US" dirty="0"/>
              <a:t>I: </a:t>
            </a:r>
          </a:p>
          <a:p>
            <a:pPr marL="0" lvl="0" indent="0" algn="l" rtl="0">
              <a:spcBef>
                <a:spcPts val="0"/>
              </a:spcBef>
              <a:spcAft>
                <a:spcPts val="0"/>
              </a:spcAft>
              <a:buNone/>
            </a:pPr>
            <a:r>
              <a:rPr lang="en-US" dirty="0"/>
              <a:t>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19824f4d6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19824f4d6_2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19824f4d6_2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19824f4d6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None/>
            </a:pPr>
            <a:r>
              <a:rPr lang="en" sz="2000" b="1" dirty="0">
                <a:solidFill>
                  <a:srgbClr val="611BB8"/>
                </a:solidFill>
              </a:rPr>
              <a:t>What is my main problem?</a:t>
            </a:r>
            <a:endParaRPr sz="2000" b="1" dirty="0">
              <a:solidFill>
                <a:srgbClr val="611BB8"/>
              </a:solidFill>
            </a:endParaRPr>
          </a:p>
          <a:p>
            <a:pPr marL="0" lvl="0" indent="0" algn="l" rtl="0">
              <a:lnSpc>
                <a:spcPct val="115000"/>
              </a:lnSpc>
              <a:spcBef>
                <a:spcPts val="500"/>
              </a:spcBef>
              <a:spcAft>
                <a:spcPts val="0"/>
              </a:spcAft>
              <a:buNone/>
            </a:pPr>
            <a:r>
              <a:rPr lang="en" sz="1150" b="1" dirty="0">
                <a:solidFill>
                  <a:schemeClr val="dk1"/>
                </a:solidFill>
              </a:rPr>
              <a:t>When to ask questions </a:t>
            </a:r>
            <a:endParaRPr sz="1150" b="1" dirty="0">
              <a:solidFill>
                <a:schemeClr val="dk1"/>
              </a:solidFill>
            </a:endParaRPr>
          </a:p>
          <a:p>
            <a:pPr marL="0" lvl="0" indent="0" algn="l" rtl="0">
              <a:lnSpc>
                <a:spcPct val="115000"/>
              </a:lnSpc>
              <a:spcBef>
                <a:spcPts val="0"/>
              </a:spcBef>
              <a:spcAft>
                <a:spcPts val="0"/>
              </a:spcAft>
              <a:buNone/>
            </a:pPr>
            <a:r>
              <a:rPr lang="en" sz="850" dirty="0">
                <a:solidFill>
                  <a:schemeClr val="dk1"/>
                </a:solidFill>
              </a:rPr>
              <a:t>You can ask questions when: </a:t>
            </a:r>
            <a:endParaRPr sz="850" dirty="0">
              <a:solidFill>
                <a:schemeClr val="dk1"/>
              </a:solidFill>
            </a:endParaRPr>
          </a:p>
          <a:p>
            <a:pPr marL="0" lvl="0" indent="0" algn="l" rtl="0">
              <a:lnSpc>
                <a:spcPct val="115000"/>
              </a:lnSpc>
              <a:spcBef>
                <a:spcPts val="200"/>
              </a:spcBef>
              <a:spcAft>
                <a:spcPts val="0"/>
              </a:spcAft>
              <a:buNone/>
            </a:pPr>
            <a:r>
              <a:rPr lang="en" sz="850" dirty="0">
                <a:solidFill>
                  <a:schemeClr val="dk1"/>
                </a:solidFill>
              </a:rPr>
              <a:t>You see a doctor, nurse, pharmacist, or other health care provider. </a:t>
            </a:r>
            <a:endParaRPr sz="850" dirty="0">
              <a:solidFill>
                <a:schemeClr val="dk1"/>
              </a:solidFill>
            </a:endParaRPr>
          </a:p>
          <a:p>
            <a:pPr marL="0" lvl="0" indent="0" algn="l" rtl="0">
              <a:lnSpc>
                <a:spcPct val="115000"/>
              </a:lnSpc>
              <a:spcBef>
                <a:spcPts val="100"/>
              </a:spcBef>
              <a:spcAft>
                <a:spcPts val="0"/>
              </a:spcAft>
              <a:buNone/>
            </a:pPr>
            <a:r>
              <a:rPr lang="en" sz="850" dirty="0">
                <a:solidFill>
                  <a:schemeClr val="dk1"/>
                </a:solidFill>
              </a:rPr>
              <a:t>You prepare for a medical test or procedure. </a:t>
            </a:r>
            <a:endParaRPr sz="850" dirty="0">
              <a:solidFill>
                <a:schemeClr val="dk1"/>
              </a:solidFill>
            </a:endParaRPr>
          </a:p>
          <a:p>
            <a:pPr marL="0" lvl="0" indent="0" algn="l" rtl="0">
              <a:lnSpc>
                <a:spcPct val="115000"/>
              </a:lnSpc>
              <a:spcBef>
                <a:spcPts val="100"/>
              </a:spcBef>
              <a:spcAft>
                <a:spcPts val="0"/>
              </a:spcAft>
              <a:buNone/>
            </a:pPr>
            <a:r>
              <a:rPr lang="en" sz="850" dirty="0">
                <a:solidFill>
                  <a:schemeClr val="dk1"/>
                </a:solidFill>
              </a:rPr>
              <a:t>You get your medicine. </a:t>
            </a:r>
            <a:endParaRPr sz="850" dirty="0">
              <a:solidFill>
                <a:schemeClr val="dk1"/>
              </a:solidFill>
            </a:endParaRPr>
          </a:p>
          <a:p>
            <a:pPr marL="0" lvl="0" indent="0" algn="l" rtl="0">
              <a:lnSpc>
                <a:spcPct val="115000"/>
              </a:lnSpc>
              <a:spcBef>
                <a:spcPts val="500"/>
              </a:spcBef>
              <a:spcAft>
                <a:spcPts val="0"/>
              </a:spcAft>
              <a:buNone/>
            </a:pPr>
            <a:r>
              <a:rPr lang="en" sz="2000" b="1" dirty="0">
                <a:solidFill>
                  <a:srgbClr val="611BB8"/>
                </a:solidFill>
              </a:rPr>
              <a:t>What do I need to do? </a:t>
            </a:r>
            <a:endParaRPr sz="850" dirty="0">
              <a:solidFill>
                <a:schemeClr val="dk1"/>
              </a:solidFill>
            </a:endParaRPr>
          </a:p>
          <a:p>
            <a:pPr marL="0" lvl="0" indent="0" algn="l" rtl="0">
              <a:lnSpc>
                <a:spcPct val="115000"/>
              </a:lnSpc>
              <a:spcBef>
                <a:spcPts val="0"/>
              </a:spcBef>
              <a:spcAft>
                <a:spcPts val="0"/>
              </a:spcAft>
              <a:buNone/>
            </a:pPr>
            <a:r>
              <a:rPr lang="en" sz="1150" b="1" dirty="0">
                <a:solidFill>
                  <a:schemeClr val="dk1"/>
                </a:solidFill>
              </a:rPr>
              <a:t>What if I ask and still don’t understand? </a:t>
            </a:r>
            <a:endParaRPr sz="1150" b="1" dirty="0">
              <a:solidFill>
                <a:schemeClr val="dk1"/>
              </a:solidFill>
            </a:endParaRPr>
          </a:p>
          <a:p>
            <a:pPr marL="0" lvl="0" indent="0" algn="l" rtl="0">
              <a:lnSpc>
                <a:spcPct val="115000"/>
              </a:lnSpc>
              <a:spcBef>
                <a:spcPts val="300"/>
              </a:spcBef>
              <a:spcAft>
                <a:spcPts val="0"/>
              </a:spcAft>
              <a:buNone/>
            </a:pPr>
            <a:r>
              <a:rPr lang="en" sz="850" dirty="0">
                <a:solidFill>
                  <a:schemeClr val="dk1"/>
                </a:solidFill>
              </a:rPr>
              <a:t>Let your health care provider know if you still don’t understand what you need. </a:t>
            </a:r>
            <a:endParaRPr sz="850" dirty="0">
              <a:solidFill>
                <a:schemeClr val="dk1"/>
              </a:solidFill>
            </a:endParaRPr>
          </a:p>
          <a:p>
            <a:pPr marL="0" lvl="0" indent="0" algn="l" rtl="0">
              <a:lnSpc>
                <a:spcPct val="115000"/>
              </a:lnSpc>
              <a:spcBef>
                <a:spcPts val="100"/>
              </a:spcBef>
              <a:spcAft>
                <a:spcPts val="0"/>
              </a:spcAft>
              <a:buNone/>
            </a:pPr>
            <a:r>
              <a:rPr lang="en" sz="850" dirty="0">
                <a:solidFill>
                  <a:schemeClr val="dk1"/>
                </a:solidFill>
              </a:rPr>
              <a:t>You might say, “This is new to me. Will you please explain that to me one more time?” </a:t>
            </a:r>
            <a:endParaRPr sz="850" dirty="0">
              <a:solidFill>
                <a:schemeClr val="dk1"/>
              </a:solidFill>
            </a:endParaRPr>
          </a:p>
          <a:p>
            <a:pPr marL="0" lvl="0" indent="0" algn="l" rtl="0">
              <a:lnSpc>
                <a:spcPct val="115000"/>
              </a:lnSpc>
              <a:spcBef>
                <a:spcPts val="500"/>
              </a:spcBef>
              <a:spcAft>
                <a:spcPts val="0"/>
              </a:spcAft>
              <a:buNone/>
            </a:pPr>
            <a:r>
              <a:rPr lang="en" sz="2000" b="1" dirty="0">
                <a:solidFill>
                  <a:srgbClr val="611BB8"/>
                </a:solidFill>
              </a:rPr>
              <a:t>Why is it important for me to do this?</a:t>
            </a:r>
            <a:endParaRPr sz="2000" b="1" dirty="0">
              <a:solidFill>
                <a:srgbClr val="611BB8"/>
              </a:solidFill>
            </a:endParaRPr>
          </a:p>
          <a:p>
            <a:pPr marL="0" lvl="0" indent="0" algn="l" rtl="0">
              <a:lnSpc>
                <a:spcPct val="115000"/>
              </a:lnSpc>
              <a:spcBef>
                <a:spcPts val="0"/>
              </a:spcBef>
              <a:spcAft>
                <a:spcPts val="0"/>
              </a:spcAft>
              <a:buNone/>
            </a:pPr>
            <a:r>
              <a:rPr lang="en" sz="1150" b="1" dirty="0">
                <a:solidFill>
                  <a:schemeClr val="dk1"/>
                </a:solidFill>
              </a:rPr>
              <a:t>Who needs to ask 3? </a:t>
            </a:r>
            <a:endParaRPr sz="1150" b="1" dirty="0">
              <a:solidFill>
                <a:schemeClr val="dk1"/>
              </a:solidFill>
            </a:endParaRPr>
          </a:p>
          <a:p>
            <a:pPr marL="0" lvl="0" indent="0" algn="l" rtl="0">
              <a:lnSpc>
                <a:spcPct val="115000"/>
              </a:lnSpc>
              <a:spcBef>
                <a:spcPts val="300"/>
              </a:spcBef>
              <a:spcAft>
                <a:spcPts val="0"/>
              </a:spcAft>
              <a:buNone/>
            </a:pPr>
            <a:r>
              <a:rPr lang="en" sz="850" dirty="0">
                <a:solidFill>
                  <a:schemeClr val="dk1"/>
                </a:solidFill>
              </a:rPr>
              <a:t>Everyone wants help with health information. You are not alone if you find things confusing at times. Asking questions helps you understand how to stay healthy.</a:t>
            </a:r>
            <a:endParaRPr sz="850" dirty="0">
              <a:solidFill>
                <a:schemeClr val="dk1"/>
              </a:solidFill>
            </a:endParaRPr>
          </a:p>
          <a:p>
            <a:pPr marL="0" lvl="0" indent="0" algn="l" rtl="0">
              <a:lnSpc>
                <a:spcPct val="115000"/>
              </a:lnSpc>
              <a:spcBef>
                <a:spcPts val="300"/>
              </a:spcBef>
              <a:spcAft>
                <a:spcPts val="0"/>
              </a:spcAft>
              <a:buClr>
                <a:schemeClr val="dk1"/>
              </a:buClr>
              <a:buSzPts val="1100"/>
              <a:buFont typeface="Arial"/>
              <a:buNone/>
            </a:pPr>
            <a:endParaRPr sz="1150" b="1"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19824f4d6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19824f4d6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a42e17549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a42e1754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19824f4d6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19824f4d6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a:t>
            </a:r>
            <a:r>
              <a:rPr lang="en" u="sng" dirty="0">
                <a:solidFill>
                  <a:schemeClr val="hlink"/>
                </a:solidFill>
                <a:hlinkClick r:id="rId3"/>
              </a:rPr>
              <a:t>docs.google.com/forms/d/e/1FAIpQLScWWyb3OLtpuAnyaDwY9MQUXC0dvNJoFE3NrPPVu3noqQVKfA/viewform</a:t>
            </a:r>
            <a:r>
              <a:rPr lang="en" dirty="0"/>
              <a:t>-- link for evaluation form!</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18c3195b7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18c3195b7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a19824f4d6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a19824f4d6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a18c3195b7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a18c3195b7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18c3195b7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18c3195b7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a19824f4d6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a19824f4d6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Facilitator instructions: </a:t>
            </a:r>
          </a:p>
          <a:p>
            <a:pPr marL="228600" lvl="0" indent="-228600" algn="l" rtl="0">
              <a:spcBef>
                <a:spcPts val="0"/>
              </a:spcBef>
              <a:spcAft>
                <a:spcPts val="0"/>
              </a:spcAft>
              <a:buFont typeface="+mj-lt"/>
              <a:buAutoNum type="arabicPeriod"/>
            </a:pPr>
            <a:r>
              <a:rPr lang="en-US" dirty="0"/>
              <a:t>For each website have participants use their smartphones to capture the QR code and visit the website themselves</a:t>
            </a:r>
          </a:p>
          <a:p>
            <a:pPr marL="228600" lvl="0" indent="-228600" algn="l" rtl="0">
              <a:spcBef>
                <a:spcPts val="0"/>
              </a:spcBef>
              <a:spcAft>
                <a:spcPts val="0"/>
              </a:spcAft>
              <a:buFont typeface="+mj-lt"/>
              <a:buAutoNum type="arabicPeriod"/>
            </a:pPr>
            <a:r>
              <a:rPr lang="en-US" dirty="0"/>
              <a:t>Ask participants the questions listed on the slide about each website</a:t>
            </a:r>
          </a:p>
          <a:p>
            <a:pPr marL="228600" lvl="0" indent="-228600" algn="l" rtl="0">
              <a:spcBef>
                <a:spcPts val="0"/>
              </a:spcBef>
              <a:spcAft>
                <a:spcPts val="0"/>
              </a:spcAft>
              <a:buFont typeface="+mj-lt"/>
              <a:buAutoNum type="arabicPeriod"/>
            </a:pPr>
            <a:r>
              <a:rPr lang="en-US" dirty="0"/>
              <a:t>After going through the questions summarize the website that was visited as a group- is it reliable? Why or why not?</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a19824f4d6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a19824f4d6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Script:</a:t>
            </a:r>
            <a:r>
              <a:rPr lang="en-US" b="1" dirty="0"/>
              <a:t> </a:t>
            </a:r>
          </a:p>
          <a:p>
            <a:pPr marL="0" lvl="0" indent="0" algn="l" rtl="0">
              <a:spcBef>
                <a:spcPts val="0"/>
              </a:spcBef>
              <a:spcAft>
                <a:spcPts val="0"/>
              </a:spcAft>
              <a:buNone/>
            </a:pPr>
            <a:r>
              <a:rPr lang="en-US" dirty="0"/>
              <a:t>Q: when was this website uploaded or last reviewed?</a:t>
            </a:r>
          </a:p>
          <a:p>
            <a:pPr marL="0" lvl="0" indent="0" algn="l" rtl="0">
              <a:spcBef>
                <a:spcPts val="0"/>
              </a:spcBef>
              <a:spcAft>
                <a:spcPts val="0"/>
              </a:spcAft>
              <a:buNone/>
            </a:pPr>
            <a:r>
              <a:rPr lang="en-US" dirty="0"/>
              <a:t>A: </a:t>
            </a:r>
            <a:r>
              <a:rPr lang="en-US" sz="1100" b="0" i="0" u="none" strike="noStrike" cap="none" dirty="0">
                <a:solidFill>
                  <a:srgbClr val="000000"/>
                </a:solidFill>
                <a:effectLst/>
                <a:latin typeface="Arial"/>
                <a:ea typeface="Arial"/>
                <a:cs typeface="Arial"/>
                <a:sym typeface="Arial"/>
              </a:rPr>
              <a:t>September 8, 2017</a:t>
            </a:r>
            <a:endParaRPr lang="en-US" dirty="0"/>
          </a:p>
          <a:p>
            <a:pPr marL="0" lvl="0" indent="0" algn="l" rtl="0">
              <a:spcBef>
                <a:spcPts val="0"/>
              </a:spcBef>
              <a:spcAft>
                <a:spcPts val="0"/>
              </a:spcAft>
              <a:buNone/>
            </a:pPr>
            <a:r>
              <a:rPr lang="en-US" dirty="0"/>
              <a:t>Q: Has it been updated in the last 3 years?</a:t>
            </a:r>
          </a:p>
          <a:p>
            <a:pPr marL="0" lvl="0" indent="0" algn="l" rtl="0">
              <a:spcBef>
                <a:spcPts val="0"/>
              </a:spcBef>
              <a:spcAft>
                <a:spcPts val="0"/>
              </a:spcAft>
              <a:buNone/>
            </a:pPr>
            <a:r>
              <a:rPr lang="en-US" dirty="0"/>
              <a:t>A: yes- 2017</a:t>
            </a:r>
          </a:p>
          <a:p>
            <a:pPr lvl="0"/>
            <a:r>
              <a:rPr lang="en-US" sz="1100" b="1" i="0" u="none" strike="noStrike" cap="none" dirty="0">
                <a:solidFill>
                  <a:srgbClr val="000000"/>
                </a:solidFill>
                <a:effectLst/>
                <a:latin typeface="Arial"/>
                <a:ea typeface="Arial"/>
                <a:cs typeface="Arial"/>
                <a:sym typeface="Arial"/>
              </a:rPr>
              <a:t>Truth vs. Trash?</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Truth!</a:t>
            </a:r>
          </a:p>
          <a:p>
            <a:pPr lvl="1"/>
            <a:r>
              <a:rPr lang="en-US" sz="1100" b="0" i="0" u="none" strike="noStrike" cap="none" dirty="0">
                <a:solidFill>
                  <a:srgbClr val="000000"/>
                </a:solidFill>
                <a:effectLst/>
                <a:latin typeface="Arial"/>
                <a:ea typeface="Arial"/>
                <a:cs typeface="Arial"/>
                <a:sym typeface="Arial"/>
              </a:rPr>
              <a:t>L: last reviewed at the dates mentioned above</a:t>
            </a:r>
          </a:p>
          <a:p>
            <a:pPr lvl="1"/>
            <a:r>
              <a:rPr lang="en-US" sz="1100" b="0" i="0" u="none" strike="noStrike" cap="none" dirty="0">
                <a:solidFill>
                  <a:srgbClr val="000000"/>
                </a:solidFill>
                <a:effectLst/>
                <a:latin typeface="Arial"/>
                <a:ea typeface="Arial"/>
                <a:cs typeface="Arial"/>
                <a:sym typeface="Arial"/>
              </a:rPr>
              <a:t>E: this website exists to provide unopinionated facts for children about bullying. There are not ads or other information on the website that would indicate that they are trying to sell you something. </a:t>
            </a:r>
          </a:p>
          <a:p>
            <a:pPr lvl="1"/>
            <a:r>
              <a:rPr lang="en-US" sz="1100" b="0" i="0" u="none" strike="noStrike" cap="none" dirty="0">
                <a:solidFill>
                  <a:srgbClr val="000000"/>
                </a:solidFill>
                <a:effectLst/>
                <a:latin typeface="Arial"/>
                <a:ea typeface="Arial"/>
                <a:cs typeface="Arial"/>
                <a:sym typeface="Arial"/>
              </a:rPr>
              <a:t>G: If you scroll to the bottom you can see that the website is managed by the U.S. Department of Health and Human Services. In addition, it is a “.gov” website address. </a:t>
            </a:r>
          </a:p>
          <a:p>
            <a:pPr lvl="1"/>
            <a:r>
              <a:rPr lang="en-US" sz="1100" b="0" i="0" u="none" strike="noStrike" cap="none" dirty="0">
                <a:solidFill>
                  <a:srgbClr val="000000"/>
                </a:solidFill>
                <a:effectLst/>
                <a:latin typeface="Arial"/>
                <a:ea typeface="Arial"/>
                <a:cs typeface="Arial"/>
                <a:sym typeface="Arial"/>
              </a:rPr>
              <a:t>I: the information is provided by the US department of Health and Human services, a trusted government resource that uses research to base their information on. </a:t>
            </a:r>
          </a:p>
          <a:p>
            <a:pPr lvl="1"/>
            <a:r>
              <a:rPr lang="en-US" sz="1100" b="0" i="0" u="none" strike="noStrike" cap="none" dirty="0">
                <a:solidFill>
                  <a:srgbClr val="000000"/>
                </a:solidFill>
                <a:effectLst/>
                <a:latin typeface="Arial"/>
                <a:ea typeface="Arial"/>
                <a:cs typeface="Arial"/>
                <a:sym typeface="Arial"/>
              </a:rPr>
              <a:t>T: There are no offers or promises being made on this website to its users. Its sole purpose appears to be to provide information. </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a19824f4d6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a19824f4d6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 Why does the site exist? </a:t>
            </a:r>
          </a:p>
          <a:p>
            <a:pPr marL="0" lvl="0" indent="0" algn="l" rtl="0">
              <a:spcBef>
                <a:spcPts val="0"/>
              </a:spcBef>
              <a:spcAft>
                <a:spcPts val="0"/>
              </a:spcAft>
              <a:buNone/>
            </a:pPr>
            <a:r>
              <a:rPr lang="en-US" dirty="0"/>
              <a:t>A: To get users to interact and visit their page often because there are many adds selling items or services and they sell your private and usage information.</a:t>
            </a:r>
          </a:p>
          <a:p>
            <a:pPr marL="0" lvl="0" indent="0" algn="l" rtl="0">
              <a:spcBef>
                <a:spcPts val="0"/>
              </a:spcBef>
              <a:spcAft>
                <a:spcPts val="0"/>
              </a:spcAft>
              <a:buNone/>
            </a:pPr>
            <a:r>
              <a:rPr lang="en-US" dirty="0"/>
              <a:t>Q: Is it selling something or a scam?</a:t>
            </a:r>
          </a:p>
          <a:p>
            <a:pPr marL="0" lvl="0" indent="0" algn="l" rtl="0">
              <a:spcBef>
                <a:spcPts val="0"/>
              </a:spcBef>
              <a:spcAft>
                <a:spcPts val="0"/>
              </a:spcAft>
              <a:buNone/>
            </a:pPr>
            <a:r>
              <a:rPr lang="en-US" dirty="0"/>
              <a:t>A: </a:t>
            </a:r>
            <a:r>
              <a:rPr lang="en-US" sz="1100" b="0" i="0" u="none" strike="noStrike" cap="none" dirty="0">
                <a:solidFill>
                  <a:srgbClr val="000000"/>
                </a:solidFill>
                <a:effectLst/>
                <a:latin typeface="Arial"/>
                <a:ea typeface="Arial"/>
                <a:cs typeface="Arial"/>
                <a:sym typeface="Arial"/>
              </a:rPr>
              <a:t>Yes, they have many advertisements that if you click or purchase from the ads, the website owners make money as well as by selling your personal data and related use of their services.</a:t>
            </a:r>
          </a:p>
          <a:p>
            <a:pPr marL="0" lvl="0" indent="0" algn="l" rtl="0">
              <a:spcBef>
                <a:spcPts val="0"/>
              </a:spcBef>
              <a:spcAft>
                <a:spcPts val="0"/>
              </a:spcAft>
              <a:buNone/>
            </a:pPr>
            <a:r>
              <a:rPr lang="en-US" dirty="0"/>
              <a:t>Q: What do they want from you?</a:t>
            </a:r>
          </a:p>
          <a:p>
            <a:pPr marL="0" lvl="0" indent="0" algn="l" rtl="0">
              <a:spcBef>
                <a:spcPts val="0"/>
              </a:spcBef>
              <a:spcAft>
                <a:spcPts val="0"/>
              </a:spcAft>
              <a:buNone/>
            </a:pPr>
            <a:r>
              <a:rPr lang="en-US" dirty="0"/>
              <a:t>A: They want you to become a member of their community </a:t>
            </a:r>
            <a:r>
              <a:rPr lang="en-US" sz="1100" b="0" i="0" u="none" strike="noStrike" cap="none" dirty="0">
                <a:solidFill>
                  <a:srgbClr val="000000"/>
                </a:solidFill>
                <a:effectLst/>
                <a:latin typeface="Arial"/>
                <a:ea typeface="Arial"/>
                <a:cs typeface="Arial"/>
                <a:sym typeface="Arial"/>
              </a:rPr>
              <a:t>by providing your email address thus, receive newsletters &amp; quizzes to engage you for ongoing exposure to their ads.</a:t>
            </a:r>
          </a:p>
          <a:p>
            <a:pPr marL="0" lvl="0" indent="0" algn="l" rtl="0">
              <a:spcBef>
                <a:spcPts val="0"/>
              </a:spcBef>
              <a:spcAft>
                <a:spcPts val="0"/>
              </a:spcAft>
              <a:buNone/>
            </a:pPr>
            <a:endParaRPr lang="en-US" dirty="0"/>
          </a:p>
          <a:p>
            <a:pPr lvl="0"/>
            <a:r>
              <a:rPr lang="en-US" sz="1100" b="1" i="0" u="none" strike="noStrike" cap="none" dirty="0">
                <a:solidFill>
                  <a:srgbClr val="000000"/>
                </a:solidFill>
                <a:effectLst/>
                <a:latin typeface="Arial"/>
                <a:ea typeface="Arial"/>
                <a:cs typeface="Arial"/>
                <a:sym typeface="Arial"/>
              </a:rPr>
              <a:t>Truth vs Trash: </a:t>
            </a:r>
          </a:p>
          <a:p>
            <a:pPr lvl="1"/>
            <a:r>
              <a:rPr lang="en-US" sz="1100" b="1" i="0" u="none" strike="noStrike" cap="none" dirty="0">
                <a:solidFill>
                  <a:srgbClr val="000000"/>
                </a:solidFill>
                <a:effectLst/>
                <a:latin typeface="Arial"/>
                <a:ea typeface="Arial"/>
                <a:cs typeface="Arial"/>
                <a:sym typeface="Arial"/>
              </a:rPr>
              <a:t>Trash!</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L: It says that it was posted on May 26,2019. While this is considered “up to date” there is nowhere on this site that it was reviewed by other professionals. </a:t>
            </a:r>
          </a:p>
          <a:p>
            <a:pPr lvl="1"/>
            <a:r>
              <a:rPr lang="en-US" sz="1100" b="0" i="0" u="none" strike="noStrike" cap="none" dirty="0">
                <a:solidFill>
                  <a:srgbClr val="000000"/>
                </a:solidFill>
                <a:effectLst/>
                <a:latin typeface="Arial"/>
                <a:ea typeface="Arial"/>
                <a:cs typeface="Arial"/>
                <a:sym typeface="Arial"/>
              </a:rPr>
              <a:t>E: Covered above.</a:t>
            </a:r>
          </a:p>
          <a:p>
            <a:pPr lvl="1"/>
            <a:r>
              <a:rPr lang="en-US" sz="1100" b="0" i="0" u="none" strike="noStrike" cap="none" dirty="0">
                <a:solidFill>
                  <a:srgbClr val="000000"/>
                </a:solidFill>
                <a:effectLst/>
                <a:latin typeface="Arial"/>
                <a:ea typeface="Arial"/>
                <a:cs typeface="Arial"/>
                <a:sym typeface="Arial"/>
              </a:rPr>
              <a:t>G: First, this website is a “.com” website, not a .org/.gov so it may not be part of a credible organization. In addition, if you continue to search on BuzzFeed you will notice that a lot of the content on this website is opinion based quizzes and articles created by its users- who are not confirmed professionals in their field. </a:t>
            </a:r>
          </a:p>
          <a:p>
            <a:pPr lvl="1"/>
            <a:r>
              <a:rPr lang="en-US" sz="1100" b="0" i="0" u="none" strike="noStrike" cap="none" dirty="0">
                <a:solidFill>
                  <a:srgbClr val="000000"/>
                </a:solidFill>
                <a:effectLst/>
                <a:latin typeface="Arial"/>
                <a:ea typeface="Arial"/>
                <a:cs typeface="Arial"/>
                <a:sym typeface="Arial"/>
              </a:rPr>
              <a:t>I: The site is opinion-based with much of the content being created by users. Nowhere on the website to you see any research articles referenced. </a:t>
            </a:r>
          </a:p>
          <a:p>
            <a:pPr lvl="1"/>
            <a:r>
              <a:rPr lang="en-US" sz="1100" b="0" i="0" u="none" strike="noStrike" cap="none" dirty="0">
                <a:solidFill>
                  <a:srgbClr val="000000"/>
                </a:solidFill>
                <a:effectLst/>
                <a:latin typeface="Arial"/>
                <a:ea typeface="Arial"/>
                <a:cs typeface="Arial"/>
                <a:sym typeface="Arial"/>
              </a:rPr>
              <a:t>T: It is too good to be true! By selecting your answers to the quiz it gives you results about your crush without knowing the quiz taker or using any factual information. The purpose of it is to create a fun quiz to engage users to visit the site, purchase from the adds and sell your information. In addition, it “provides” non-credible relationship advice. </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a19824f4d6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a19824f4d6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 Where does the information come from</a:t>
            </a:r>
          </a:p>
          <a:p>
            <a:pPr marL="0" lvl="0" indent="0" algn="l" rtl="0">
              <a:spcBef>
                <a:spcPts val="0"/>
              </a:spcBef>
              <a:spcAft>
                <a:spcPts val="0"/>
              </a:spcAft>
              <a:buNone/>
            </a:pPr>
            <a:r>
              <a:rPr lang="en-US" dirty="0"/>
              <a:t>A: </a:t>
            </a:r>
            <a:r>
              <a:rPr lang="en-US" sz="1100" b="0" i="0" u="none" strike="noStrike" cap="none" dirty="0">
                <a:solidFill>
                  <a:srgbClr val="000000"/>
                </a:solidFill>
                <a:effectLst/>
                <a:latin typeface="Arial"/>
                <a:ea typeface="Arial"/>
                <a:cs typeface="Arial"/>
                <a:sym typeface="Arial"/>
              </a:rPr>
              <a:t>Center for Disease Control and Prevention- a trusted health source used frequently by healthcare providers</a:t>
            </a:r>
          </a:p>
          <a:p>
            <a:pPr marL="0" lvl="0" indent="0" algn="l" rtl="0">
              <a:spcBef>
                <a:spcPts val="0"/>
              </a:spcBef>
              <a:spcAft>
                <a:spcPts val="0"/>
              </a:spcAft>
              <a:buNone/>
            </a:pPr>
            <a:r>
              <a:rPr lang="en-US" dirty="0"/>
              <a:t>Q: is it based on research?</a:t>
            </a:r>
          </a:p>
          <a:p>
            <a:pPr marL="0" lvl="0" indent="0" algn="l" rtl="0">
              <a:spcBef>
                <a:spcPts val="0"/>
              </a:spcBef>
              <a:spcAft>
                <a:spcPts val="0"/>
              </a:spcAft>
              <a:buNone/>
            </a:pPr>
            <a:r>
              <a:rPr lang="en-US" dirty="0"/>
              <a:t>A: Yes, if you click on the “more” tab at the top a dropdown menu will appear that will have a page for “Science and Research” after following that you can see the research articles the CDC reviews and publishes. </a:t>
            </a:r>
          </a:p>
          <a:p>
            <a:pPr marL="0" lvl="0" indent="0" algn="l" rtl="0">
              <a:spcBef>
                <a:spcPts val="0"/>
              </a:spcBef>
              <a:spcAft>
                <a:spcPts val="0"/>
              </a:spcAft>
              <a:buNone/>
            </a:pPr>
            <a:endParaRPr lang="en-US" dirty="0"/>
          </a:p>
          <a:p>
            <a:pPr lvl="0"/>
            <a:r>
              <a:rPr lang="en-US" sz="1100" b="1" i="0" u="none" strike="noStrike" cap="none" dirty="0">
                <a:solidFill>
                  <a:srgbClr val="000000"/>
                </a:solidFill>
                <a:effectLst/>
                <a:latin typeface="Arial"/>
                <a:ea typeface="Arial"/>
                <a:cs typeface="Arial"/>
                <a:sym typeface="Arial"/>
              </a:rPr>
              <a:t>Truth vs Trash?</a:t>
            </a:r>
          </a:p>
          <a:p>
            <a:pPr lvl="1"/>
            <a:r>
              <a:rPr lang="en-US" sz="1100" b="1" i="0" u="none" strike="noStrike" cap="none" dirty="0">
                <a:solidFill>
                  <a:srgbClr val="000000"/>
                </a:solidFill>
                <a:effectLst/>
                <a:latin typeface="Arial"/>
                <a:ea typeface="Arial"/>
                <a:cs typeface="Arial"/>
                <a:sym typeface="Arial"/>
              </a:rPr>
              <a:t>Truth!</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Users might want to discuss the information on this page with their parents! </a:t>
            </a:r>
          </a:p>
          <a:p>
            <a:pPr lvl="1"/>
            <a:r>
              <a:rPr lang="en-US" sz="1100" b="0" i="0" u="none" strike="noStrike" cap="none" dirty="0">
                <a:solidFill>
                  <a:srgbClr val="000000"/>
                </a:solidFill>
                <a:effectLst/>
                <a:latin typeface="Arial"/>
                <a:ea typeface="Arial"/>
                <a:cs typeface="Arial"/>
                <a:sym typeface="Arial"/>
              </a:rPr>
              <a:t>L: At the top of the page under the title you can see that the page was last updated September 17 2020.</a:t>
            </a:r>
          </a:p>
          <a:p>
            <a:pPr lvl="1"/>
            <a:r>
              <a:rPr lang="en-US" sz="1100" b="0" i="0" u="none" strike="noStrike" cap="none" dirty="0">
                <a:solidFill>
                  <a:srgbClr val="000000"/>
                </a:solidFill>
                <a:effectLst/>
                <a:latin typeface="Arial"/>
                <a:ea typeface="Arial"/>
                <a:cs typeface="Arial"/>
                <a:sym typeface="Arial"/>
              </a:rPr>
              <a:t>E: This site exists to provide factual up to date information about covid-19 for the public. There are not any ads on the website. So, it does not appear like they are selling something to you. In addition, it is a “.gov” website. </a:t>
            </a:r>
          </a:p>
          <a:p>
            <a:pPr lvl="1"/>
            <a:r>
              <a:rPr lang="en-US" sz="1100" b="0" i="0" u="none" strike="noStrike" cap="none" dirty="0">
                <a:solidFill>
                  <a:srgbClr val="000000"/>
                </a:solidFill>
                <a:effectLst/>
                <a:latin typeface="Arial"/>
                <a:ea typeface="Arial"/>
                <a:cs typeface="Arial"/>
                <a:sym typeface="Arial"/>
              </a:rPr>
              <a:t>G: See above.</a:t>
            </a:r>
          </a:p>
          <a:p>
            <a:pPr lvl="1"/>
            <a:r>
              <a:rPr lang="en-US" sz="1100" b="0" i="0" u="none" strike="noStrike" cap="none" dirty="0">
                <a:solidFill>
                  <a:srgbClr val="000000"/>
                </a:solidFill>
                <a:effectLst/>
                <a:latin typeface="Arial"/>
                <a:ea typeface="Arial"/>
                <a:cs typeface="Arial"/>
                <a:sym typeface="Arial"/>
              </a:rPr>
              <a:t>I: The information on this site is science based. At the bottom of the page you can see the source that the information came from next to “Content Source” in the bottom right hand corner. </a:t>
            </a:r>
          </a:p>
          <a:p>
            <a:pPr lvl="1"/>
            <a:r>
              <a:rPr lang="en-US" sz="1100" b="0" i="0" u="none" strike="noStrike" cap="none" dirty="0">
                <a:solidFill>
                  <a:srgbClr val="000000"/>
                </a:solidFill>
                <a:effectLst/>
                <a:latin typeface="Arial"/>
                <a:ea typeface="Arial"/>
                <a:cs typeface="Arial"/>
                <a:sym typeface="Arial"/>
              </a:rPr>
              <a:t>T:  There are no promises or offers. The site provides only credible information.</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hyperlink" Target="https://www.quora.com/How-can-a-13-year-old-get-rid-of-acne-in-a-month" TargetMode="External"/><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hyperlink" Target="https://kidshealth.org/en/kids/puberty.html#catcrushes" TargetMode="External"/><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hyperlink" Target="https://medlineplus.gov/ency/patientinstructions/000750.htm"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create.kahoot.it/share/child-weblitlegit/630ee237-c8da-412d-884d-283bf1e197a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emf"/><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www.stopbullying.gov/" TargetMode="External"/><Relationship Id="rId3" Type="http://schemas.openxmlformats.org/officeDocument/2006/relationships/slideLayout" Target="../slideLayouts/slideLayout4.xml"/><Relationship Id="rId7" Type="http://schemas.openxmlformats.org/officeDocument/2006/relationships/hyperlink" Target="https://www.cdc.gov/DiseasesCondition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kidshealth.org" TargetMode="External"/><Relationship Id="rId5" Type="http://schemas.openxmlformats.org/officeDocument/2006/relationships/hyperlink" Target="https://medlineplus.gov/childrenandteenagers.html" TargetMode="External"/><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www.plannedparenthood.org/learn/teen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www.stopbullying.gov/resources/kids/facts" TargetMode="External"/><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s://www.buzzfeed.com/duckfeet112/does-your-crush-like-you-back-8czztwxo7r" TargetMode="External"/><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hyperlink" Target="https://www.cdc.gov/coronavirus/2019-ncov/daily-life-coping/children/symptoms.html" TargetMode="External"/><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500" dirty="0">
                <a:latin typeface="Comic Sans MS"/>
                <a:ea typeface="Comic Sans MS"/>
                <a:cs typeface="Comic Sans MS"/>
                <a:sym typeface="Comic Sans MS"/>
              </a:rPr>
              <a:t>Is your </a:t>
            </a:r>
            <a:r>
              <a:rPr lang="en" sz="5500" dirty="0" err="1">
                <a:latin typeface="Comic Sans MS"/>
                <a:ea typeface="Comic Sans MS"/>
                <a:cs typeface="Comic Sans MS"/>
                <a:sym typeface="Comic Sans MS"/>
              </a:rPr>
              <a:t>WebLitLegit</a:t>
            </a:r>
            <a:r>
              <a:rPr lang="en" sz="5500" dirty="0">
                <a:latin typeface="Comic Sans MS"/>
                <a:ea typeface="Comic Sans MS"/>
                <a:cs typeface="Comic Sans MS"/>
                <a:sym typeface="Comic Sans MS"/>
              </a:rPr>
              <a:t>?</a:t>
            </a:r>
            <a:endParaRPr sz="5500" dirty="0">
              <a:latin typeface="Comic Sans MS"/>
              <a:ea typeface="Comic Sans MS"/>
              <a:cs typeface="Comic Sans MS"/>
              <a:sym typeface="Comic Sans MS"/>
            </a:endParaRPr>
          </a:p>
        </p:txBody>
      </p:sp>
      <p:sp>
        <p:nvSpPr>
          <p:cNvPr id="59" name="Google Shape;59;p13"/>
          <p:cNvSpPr txBox="1">
            <a:spLocks noGrp="1"/>
          </p:cNvSpPr>
          <p:nvPr>
            <p:ph type="subTitle" idx="1"/>
          </p:nvPr>
        </p:nvSpPr>
        <p:spPr>
          <a:xfrm>
            <a:off x="485875" y="1896100"/>
            <a:ext cx="8183700" cy="861000"/>
          </a:xfrm>
          <a:prstGeom prst="rect">
            <a:avLst/>
          </a:prstGeom>
        </p:spPr>
        <p:txBody>
          <a:bodyPr spcFirstLastPara="1" wrap="square" lIns="91425" tIns="91425" rIns="91425" bIns="91425" anchor="t" anchorCtr="0">
            <a:noAutofit/>
          </a:bodyPr>
          <a:lstStyle/>
          <a:p>
            <a:pPr marL="0" lvl="0" indent="0" algn="ctr"/>
            <a:r>
              <a:rPr lang="en-US" dirty="0">
                <a:solidFill>
                  <a:schemeClr val="tx1"/>
                </a:solidFill>
              </a:rPr>
              <a:t>Finding Safe &amp; Good Health Information on the Internet</a:t>
            </a:r>
            <a:endParaRPr dirty="0">
              <a:solidFill>
                <a:schemeClr val="tx1"/>
              </a:solidFill>
            </a:endParaRPr>
          </a:p>
        </p:txBody>
      </p:sp>
      <p:pic>
        <p:nvPicPr>
          <p:cNvPr id="61" name="Google Shape;61;p13"/>
          <p:cNvPicPr preferRelativeResize="0"/>
          <p:nvPr/>
        </p:nvPicPr>
        <p:blipFill rotWithShape="1">
          <a:blip r:embed="rId5">
            <a:alphaModFix/>
          </a:blip>
          <a:srcRect r="4260"/>
          <a:stretch/>
        </p:blipFill>
        <p:spPr>
          <a:xfrm>
            <a:off x="3897182" y="2946230"/>
            <a:ext cx="1699432" cy="1335398"/>
          </a:xfrm>
          <a:prstGeom prst="rect">
            <a:avLst/>
          </a:prstGeom>
          <a:noFill/>
          <a:ln>
            <a:noFill/>
          </a:ln>
        </p:spPr>
      </p:pic>
      <p:grpSp>
        <p:nvGrpSpPr>
          <p:cNvPr id="6" name="Google Shape;767;p40">
            <a:extLst>
              <a:ext uri="{FF2B5EF4-FFF2-40B4-BE49-F238E27FC236}">
                <a16:creationId xmlns:a16="http://schemas.microsoft.com/office/drawing/2014/main" id="{1EF6419B-3400-6A48-ABD7-2709B655536D}"/>
              </a:ext>
            </a:extLst>
          </p:cNvPr>
          <p:cNvGrpSpPr/>
          <p:nvPr/>
        </p:nvGrpSpPr>
        <p:grpSpPr>
          <a:xfrm>
            <a:off x="3640347" y="2757100"/>
            <a:ext cx="2213103" cy="2228968"/>
            <a:chOff x="2583100" y="2973775"/>
            <a:chExt cx="461550" cy="437200"/>
          </a:xfrm>
        </p:grpSpPr>
        <p:sp>
          <p:nvSpPr>
            <p:cNvPr id="7" name="Google Shape;768;p40">
              <a:extLst>
                <a:ext uri="{FF2B5EF4-FFF2-40B4-BE49-F238E27FC236}">
                  <a16:creationId xmlns:a16="http://schemas.microsoft.com/office/drawing/2014/main" id="{7EF9FC85-C01A-CA44-9042-22BC792C9082}"/>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9;p40">
              <a:extLst>
                <a:ext uri="{FF2B5EF4-FFF2-40B4-BE49-F238E27FC236}">
                  <a16:creationId xmlns:a16="http://schemas.microsoft.com/office/drawing/2014/main" id="{6962F23F-DF3D-944F-B5F7-7BEBC0482CAC}"/>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slide 1">
            <a:hlinkClick r:id="" action="ppaction://media"/>
            <a:extLst>
              <a:ext uri="{FF2B5EF4-FFF2-40B4-BE49-F238E27FC236}">
                <a16:creationId xmlns:a16="http://schemas.microsoft.com/office/drawing/2014/main" id="{2760D0C9-AEF0-4E0D-BB04-4FF4901D93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body" idx="1"/>
          </p:nvPr>
        </p:nvSpPr>
        <p:spPr>
          <a:xfrm>
            <a:off x="177100" y="1055375"/>
            <a:ext cx="5843100" cy="1764900"/>
          </a:xfrm>
          <a:prstGeom prst="rect">
            <a:avLst/>
          </a:prstGeom>
        </p:spPr>
        <p:txBody>
          <a:bodyPr spcFirstLastPara="1" wrap="square" lIns="91425" tIns="91425" rIns="91425" bIns="91425" anchor="t" anchorCtr="0">
            <a:noAutofit/>
          </a:bodyPr>
          <a:lstStyle/>
          <a:p>
            <a:pPr marL="0" lvl="0" indent="0" algn="ctr" rtl="0">
              <a:spcBef>
                <a:spcPts val="3600"/>
              </a:spcBef>
              <a:spcAft>
                <a:spcPts val="0"/>
              </a:spcAft>
              <a:buNone/>
            </a:pPr>
            <a:r>
              <a:rPr lang="en" sz="1800" dirty="0">
                <a:solidFill>
                  <a:schemeClr val="dk2"/>
                </a:solidFill>
                <a:latin typeface="Roboto"/>
                <a:ea typeface="Roboto"/>
                <a:cs typeface="Roboto"/>
                <a:sym typeface="Roboto"/>
              </a:rPr>
              <a:t>Is it opinion-based or science-based?</a:t>
            </a:r>
            <a:endParaRPr sz="1800" dirty="0">
              <a:solidFill>
                <a:schemeClr val="dk2"/>
              </a:solidFill>
              <a:latin typeface="Roboto"/>
              <a:ea typeface="Roboto"/>
              <a:cs typeface="Roboto"/>
              <a:sym typeface="Roboto"/>
            </a:endParaRPr>
          </a:p>
          <a:p>
            <a:pPr marL="0" lvl="0" indent="0" algn="ctr" rtl="0">
              <a:spcBef>
                <a:spcPts val="4100"/>
              </a:spcBef>
              <a:spcAft>
                <a:spcPts val="0"/>
              </a:spcAft>
              <a:buNone/>
            </a:pPr>
            <a:r>
              <a:rPr lang="en" sz="1800" u="sng" dirty="0">
                <a:solidFill>
                  <a:schemeClr val="hlink"/>
                </a:solidFill>
                <a:latin typeface="Roboto"/>
                <a:ea typeface="Roboto"/>
                <a:cs typeface="Roboto"/>
                <a:sym typeface="Roboto"/>
                <a:hlinkClick r:id="rId5"/>
              </a:rPr>
              <a:t>How can a 13 year old get rid of acne in a month?</a:t>
            </a:r>
            <a:endParaRPr sz="1800" dirty="0">
              <a:solidFill>
                <a:schemeClr val="dk2"/>
              </a:solidFill>
              <a:latin typeface="Roboto"/>
              <a:ea typeface="Roboto"/>
              <a:cs typeface="Roboto"/>
              <a:sym typeface="Roboto"/>
            </a:endParaRPr>
          </a:p>
          <a:p>
            <a:pPr marL="0" lvl="0" indent="0" algn="l" rtl="0">
              <a:spcBef>
                <a:spcPts val="4100"/>
              </a:spcBef>
              <a:spcAft>
                <a:spcPts val="0"/>
              </a:spcAft>
              <a:buNone/>
            </a:pPr>
            <a:endParaRPr sz="1800" dirty="0">
              <a:solidFill>
                <a:schemeClr val="dk2"/>
              </a:solidFill>
              <a:latin typeface="Roboto"/>
              <a:ea typeface="Roboto"/>
              <a:cs typeface="Roboto"/>
              <a:sym typeface="Roboto"/>
            </a:endParaRPr>
          </a:p>
          <a:p>
            <a:pPr marL="0" lvl="0" indent="0" algn="ctr" rtl="0">
              <a:spcBef>
                <a:spcPts val="4100"/>
              </a:spcBef>
              <a:spcAft>
                <a:spcPts val="0"/>
              </a:spcAft>
              <a:buNone/>
            </a:pPr>
            <a:endParaRPr sz="1800" dirty="0">
              <a:solidFill>
                <a:schemeClr val="dk2"/>
              </a:solidFill>
              <a:latin typeface="Roboto"/>
              <a:ea typeface="Roboto"/>
              <a:cs typeface="Roboto"/>
              <a:sym typeface="Roboto"/>
            </a:endParaRPr>
          </a:p>
          <a:p>
            <a:pPr marL="0" lvl="0" indent="0" algn="ctr" rtl="0">
              <a:spcBef>
                <a:spcPts val="4100"/>
              </a:spcBef>
              <a:spcAft>
                <a:spcPts val="1600"/>
              </a:spcAft>
              <a:buNone/>
            </a:pPr>
            <a:endParaRPr sz="1800" dirty="0"/>
          </a:p>
        </p:txBody>
      </p:sp>
      <p:pic>
        <p:nvPicPr>
          <p:cNvPr id="128" name="Google Shape;128;p22"/>
          <p:cNvPicPr preferRelativeResize="0"/>
          <p:nvPr/>
        </p:nvPicPr>
        <p:blipFill rotWithShape="1">
          <a:blip r:embed="rId6">
            <a:alphaModFix/>
          </a:blip>
          <a:srcRect t="10370"/>
          <a:stretch/>
        </p:blipFill>
        <p:spPr>
          <a:xfrm>
            <a:off x="280575" y="232400"/>
            <a:ext cx="5917351" cy="822975"/>
          </a:xfrm>
          <a:prstGeom prst="rect">
            <a:avLst/>
          </a:prstGeom>
          <a:noFill/>
          <a:ln>
            <a:noFill/>
          </a:ln>
        </p:spPr>
      </p:pic>
      <p:pic>
        <p:nvPicPr>
          <p:cNvPr id="129" name="Google Shape;129;p22"/>
          <p:cNvPicPr preferRelativeResize="0"/>
          <p:nvPr/>
        </p:nvPicPr>
        <p:blipFill rotWithShape="1">
          <a:blip r:embed="rId7">
            <a:alphaModFix/>
          </a:blip>
          <a:srcRect t="4104"/>
          <a:stretch/>
        </p:blipFill>
        <p:spPr>
          <a:xfrm>
            <a:off x="6350326" y="-1"/>
            <a:ext cx="2793674" cy="5143501"/>
          </a:xfrm>
          <a:prstGeom prst="rect">
            <a:avLst/>
          </a:prstGeom>
          <a:noFill/>
          <a:ln>
            <a:noFill/>
          </a:ln>
        </p:spPr>
      </p:pic>
      <p:pic>
        <p:nvPicPr>
          <p:cNvPr id="130" name="Google Shape;130;p22"/>
          <p:cNvPicPr preferRelativeResize="0"/>
          <p:nvPr/>
        </p:nvPicPr>
        <p:blipFill rotWithShape="1">
          <a:blip r:embed="rId8">
            <a:alphaModFix/>
          </a:blip>
          <a:srcRect l="5019" t="7685" r="5028" b="7947"/>
          <a:stretch/>
        </p:blipFill>
        <p:spPr>
          <a:xfrm>
            <a:off x="1842175" y="2786650"/>
            <a:ext cx="2512950" cy="2356850"/>
          </a:xfrm>
          <a:prstGeom prst="rect">
            <a:avLst/>
          </a:prstGeom>
          <a:noFill/>
          <a:ln>
            <a:noFill/>
          </a:ln>
        </p:spPr>
      </p:pic>
      <p:pic>
        <p:nvPicPr>
          <p:cNvPr id="5" name="s10">
            <a:hlinkClick r:id="" action="ppaction://media"/>
            <a:extLst>
              <a:ext uri="{FF2B5EF4-FFF2-40B4-BE49-F238E27FC236}">
                <a16:creationId xmlns:a16="http://schemas.microsoft.com/office/drawing/2014/main" id="{1E4009D9-E5A0-456D-8468-013E9EA6C2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body" idx="1"/>
          </p:nvPr>
        </p:nvSpPr>
        <p:spPr>
          <a:xfrm>
            <a:off x="175125" y="984400"/>
            <a:ext cx="5727300" cy="1718700"/>
          </a:xfrm>
          <a:prstGeom prst="rect">
            <a:avLst/>
          </a:prstGeom>
        </p:spPr>
        <p:txBody>
          <a:bodyPr spcFirstLastPara="1" wrap="square" lIns="91425" tIns="91425" rIns="91425" bIns="91425" anchor="t" anchorCtr="0">
            <a:noAutofit/>
          </a:bodyPr>
          <a:lstStyle/>
          <a:p>
            <a:pPr marL="0" lvl="0" indent="0" algn="ctr" rtl="0">
              <a:spcBef>
                <a:spcPts val="3600"/>
              </a:spcBef>
              <a:spcAft>
                <a:spcPts val="0"/>
              </a:spcAft>
              <a:buClr>
                <a:schemeClr val="dk2"/>
              </a:buClr>
              <a:buSzPts val="1100"/>
              <a:buFont typeface="Arial"/>
              <a:buNone/>
            </a:pPr>
            <a:r>
              <a:rPr lang="en" sz="1800" dirty="0">
                <a:solidFill>
                  <a:schemeClr val="dk2"/>
                </a:solidFill>
                <a:latin typeface="Roboto"/>
                <a:ea typeface="Roboto"/>
                <a:cs typeface="Roboto"/>
                <a:sym typeface="Roboto"/>
              </a:rPr>
              <a:t>What is the site promising or offering? Do the claims seem too good to be true?</a:t>
            </a:r>
            <a:endParaRPr sz="1800" dirty="0">
              <a:solidFill>
                <a:schemeClr val="dk2"/>
              </a:solidFill>
              <a:latin typeface="Roboto"/>
              <a:ea typeface="Roboto"/>
              <a:cs typeface="Roboto"/>
              <a:sym typeface="Roboto"/>
            </a:endParaRPr>
          </a:p>
          <a:p>
            <a:pPr marL="0" lvl="0" indent="0" algn="l" rtl="0">
              <a:spcBef>
                <a:spcPts val="4100"/>
              </a:spcBef>
              <a:spcAft>
                <a:spcPts val="0"/>
              </a:spcAft>
              <a:buClr>
                <a:schemeClr val="dk2"/>
              </a:buClr>
              <a:buSzPts val="1100"/>
              <a:buFont typeface="Arial"/>
              <a:buNone/>
            </a:pPr>
            <a:r>
              <a:rPr lang="en" sz="1800" u="sng" dirty="0">
                <a:solidFill>
                  <a:schemeClr val="hlink"/>
                </a:solidFill>
                <a:latin typeface="Roboto"/>
                <a:ea typeface="Roboto"/>
                <a:cs typeface="Roboto"/>
                <a:sym typeface="Roboto"/>
                <a:hlinkClick r:id="rId5"/>
              </a:rPr>
              <a:t>All About Puberty</a:t>
            </a:r>
            <a:endParaRPr sz="1800" dirty="0">
              <a:solidFill>
                <a:schemeClr val="dk2"/>
              </a:solidFill>
              <a:latin typeface="Roboto"/>
              <a:ea typeface="Roboto"/>
              <a:cs typeface="Roboto"/>
              <a:sym typeface="Roboto"/>
            </a:endParaRPr>
          </a:p>
          <a:p>
            <a:pPr marL="0" lvl="0" indent="0" algn="ctr" rtl="0">
              <a:spcBef>
                <a:spcPts val="4100"/>
              </a:spcBef>
              <a:spcAft>
                <a:spcPts val="1600"/>
              </a:spcAft>
              <a:buNone/>
            </a:pPr>
            <a:endParaRPr sz="1800" dirty="0">
              <a:solidFill>
                <a:schemeClr val="dk2"/>
              </a:solidFill>
              <a:latin typeface="Roboto"/>
              <a:ea typeface="Roboto"/>
              <a:cs typeface="Roboto"/>
              <a:sym typeface="Roboto"/>
            </a:endParaRPr>
          </a:p>
        </p:txBody>
      </p:sp>
      <p:pic>
        <p:nvPicPr>
          <p:cNvPr id="136" name="Google Shape;136;p23"/>
          <p:cNvPicPr preferRelativeResize="0"/>
          <p:nvPr/>
        </p:nvPicPr>
        <p:blipFill rotWithShape="1">
          <a:blip r:embed="rId6">
            <a:alphaModFix/>
          </a:blip>
          <a:srcRect t="6515"/>
          <a:stretch/>
        </p:blipFill>
        <p:spPr>
          <a:xfrm>
            <a:off x="311700" y="218600"/>
            <a:ext cx="6014800" cy="765800"/>
          </a:xfrm>
          <a:prstGeom prst="rect">
            <a:avLst/>
          </a:prstGeom>
          <a:noFill/>
          <a:ln>
            <a:noFill/>
          </a:ln>
        </p:spPr>
      </p:pic>
      <p:pic>
        <p:nvPicPr>
          <p:cNvPr id="137" name="Google Shape;137;p23"/>
          <p:cNvPicPr preferRelativeResize="0"/>
          <p:nvPr/>
        </p:nvPicPr>
        <p:blipFill rotWithShape="1">
          <a:blip r:embed="rId7">
            <a:alphaModFix/>
          </a:blip>
          <a:srcRect t="7218"/>
          <a:stretch/>
        </p:blipFill>
        <p:spPr>
          <a:xfrm>
            <a:off x="6153268" y="0"/>
            <a:ext cx="2561383" cy="5143501"/>
          </a:xfrm>
          <a:prstGeom prst="rect">
            <a:avLst/>
          </a:prstGeom>
          <a:noFill/>
          <a:ln>
            <a:noFill/>
          </a:ln>
        </p:spPr>
      </p:pic>
      <p:pic>
        <p:nvPicPr>
          <p:cNvPr id="138" name="Google Shape;138;p23"/>
          <p:cNvPicPr preferRelativeResize="0"/>
          <p:nvPr/>
        </p:nvPicPr>
        <p:blipFill>
          <a:blip r:embed="rId8">
            <a:alphaModFix/>
          </a:blip>
          <a:stretch>
            <a:fillRect/>
          </a:stretch>
        </p:blipFill>
        <p:spPr>
          <a:xfrm>
            <a:off x="2496525" y="2149750"/>
            <a:ext cx="2810923" cy="2810923"/>
          </a:xfrm>
          <a:prstGeom prst="rect">
            <a:avLst/>
          </a:prstGeom>
          <a:noFill/>
          <a:ln>
            <a:noFill/>
          </a:ln>
        </p:spPr>
      </p:pic>
      <p:pic>
        <p:nvPicPr>
          <p:cNvPr id="6" name="s11">
            <a:hlinkClick r:id="" action="ppaction://media"/>
            <a:extLst>
              <a:ext uri="{FF2B5EF4-FFF2-40B4-BE49-F238E27FC236}">
                <a16:creationId xmlns:a16="http://schemas.microsoft.com/office/drawing/2014/main" id="{876333F2-9572-4F5B-AE06-31989C4928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98650" y="261647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is this Website LEGIT?</a:t>
            </a:r>
            <a:endParaRPr/>
          </a:p>
        </p:txBody>
      </p:sp>
      <p:sp>
        <p:nvSpPr>
          <p:cNvPr id="144" name="Google Shape;144;p24"/>
          <p:cNvSpPr txBox="1">
            <a:spLocks noGrp="1"/>
          </p:cNvSpPr>
          <p:nvPr>
            <p:ph type="body" idx="2"/>
          </p:nvPr>
        </p:nvSpPr>
        <p:spPr>
          <a:xfrm>
            <a:off x="4832400" y="1152475"/>
            <a:ext cx="3999900" cy="399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rgbClr val="000000"/>
                </a:solidFill>
              </a:rPr>
              <a:t>Lets review all 5 letters!</a:t>
            </a:r>
            <a:r>
              <a:rPr lang="en"/>
              <a:t> </a:t>
            </a:r>
            <a:endParaRPr/>
          </a:p>
          <a:p>
            <a:pPr marL="0" lvl="0" indent="0" algn="ctr" rtl="0">
              <a:spcBef>
                <a:spcPts val="1600"/>
              </a:spcBef>
              <a:spcAft>
                <a:spcPts val="0"/>
              </a:spcAft>
              <a:buNone/>
            </a:pPr>
            <a:r>
              <a:rPr lang="en" sz="2200" u="sng">
                <a:solidFill>
                  <a:schemeClr val="hlink"/>
                </a:solidFill>
                <a:hlinkClick r:id="rId5"/>
              </a:rPr>
              <a:t>Acne - Selfcare</a:t>
            </a:r>
            <a:r>
              <a:rPr lang="en" sz="2200"/>
              <a:t> </a:t>
            </a:r>
            <a:endParaRPr sz="2200"/>
          </a:p>
          <a:p>
            <a:pPr marL="0" lvl="0" indent="0" algn="ctr" rtl="0">
              <a:spcBef>
                <a:spcPts val="1600"/>
              </a:spcBef>
              <a:spcAft>
                <a:spcPts val="1600"/>
              </a:spcAft>
              <a:buNone/>
            </a:pPr>
            <a:endParaRPr sz="2200"/>
          </a:p>
        </p:txBody>
      </p:sp>
      <p:pic>
        <p:nvPicPr>
          <p:cNvPr id="145" name="Google Shape;145;p24"/>
          <p:cNvPicPr preferRelativeResize="0"/>
          <p:nvPr/>
        </p:nvPicPr>
        <p:blipFill rotWithShape="1">
          <a:blip r:embed="rId6">
            <a:alphaModFix/>
          </a:blip>
          <a:srcRect l="13339" t="36386" r="12673"/>
          <a:stretch/>
        </p:blipFill>
        <p:spPr>
          <a:xfrm>
            <a:off x="125375" y="1224750"/>
            <a:ext cx="4707026" cy="3641475"/>
          </a:xfrm>
          <a:prstGeom prst="rect">
            <a:avLst/>
          </a:prstGeom>
          <a:noFill/>
          <a:ln>
            <a:noFill/>
          </a:ln>
        </p:spPr>
      </p:pic>
      <p:pic>
        <p:nvPicPr>
          <p:cNvPr id="146" name="Google Shape;146;p24"/>
          <p:cNvPicPr preferRelativeResize="0"/>
          <p:nvPr/>
        </p:nvPicPr>
        <p:blipFill>
          <a:blip r:embed="rId7">
            <a:alphaModFix/>
          </a:blip>
          <a:stretch>
            <a:fillRect/>
          </a:stretch>
        </p:blipFill>
        <p:spPr>
          <a:xfrm>
            <a:off x="5611575" y="2285875"/>
            <a:ext cx="2857500" cy="2857500"/>
          </a:xfrm>
          <a:prstGeom prst="rect">
            <a:avLst/>
          </a:prstGeom>
          <a:noFill/>
          <a:ln>
            <a:noFill/>
          </a:ln>
        </p:spPr>
      </p:pic>
      <p:pic>
        <p:nvPicPr>
          <p:cNvPr id="2" name="s12">
            <a:hlinkClick r:id="" action="ppaction://media"/>
            <a:extLst>
              <a:ext uri="{FF2B5EF4-FFF2-40B4-BE49-F238E27FC236}">
                <a16:creationId xmlns:a16="http://schemas.microsoft.com/office/drawing/2014/main" id="{2039DCA6-3446-43A4-BE9B-E6E80B449D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
        <p:cNvGrpSpPr/>
        <p:nvPr/>
      </p:nvGrpSpPr>
      <p:grpSpPr>
        <a:xfrm>
          <a:off x="0" y="0"/>
          <a:ext cx="0" cy="0"/>
          <a:chOff x="0" y="0"/>
          <a:chExt cx="0" cy="0"/>
        </a:xfrm>
      </p:grpSpPr>
      <p:sp>
        <p:nvSpPr>
          <p:cNvPr id="151" name="Google Shape;151;p25"/>
          <p:cNvSpPr/>
          <p:nvPr/>
        </p:nvSpPr>
        <p:spPr>
          <a:xfrm>
            <a:off x="308600" y="1285875"/>
            <a:ext cx="4045200" cy="2571600"/>
          </a:xfrm>
          <a:prstGeom prst="wedgeRoundRectCallout">
            <a:avLst>
              <a:gd name="adj1" fmla="val -20833"/>
              <a:gd name="adj2" fmla="val 6250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52" name="Google Shape;152;p25"/>
          <p:cNvSpPr txBox="1">
            <a:spLocks noGrp="1"/>
          </p:cNvSpPr>
          <p:nvPr>
            <p:ph type="title"/>
          </p:nvPr>
        </p:nvSpPr>
        <p:spPr>
          <a:xfrm>
            <a:off x="308600" y="1328025"/>
            <a:ext cx="4045200" cy="248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Why is Web Literacy important to YOU?</a:t>
            </a:r>
            <a:endParaRPr dirty="0"/>
          </a:p>
        </p:txBody>
      </p:sp>
      <p:sp>
        <p:nvSpPr>
          <p:cNvPr id="153" name="Google Shape;153;p25"/>
          <p:cNvSpPr txBox="1">
            <a:spLocks noGrp="1"/>
          </p:cNvSpPr>
          <p:nvPr>
            <p:ph type="body" idx="2"/>
          </p:nvPr>
        </p:nvSpPr>
        <p:spPr>
          <a:xfrm>
            <a:off x="4939500" y="793629"/>
            <a:ext cx="3837000" cy="2521489"/>
          </a:xfrm>
          <a:prstGeom prst="rect">
            <a:avLst/>
          </a:prstGeom>
        </p:spPr>
        <p:txBody>
          <a:bodyPr spcFirstLastPara="1" wrap="square" lIns="91425" tIns="91425" rIns="91425" bIns="91425" anchor="ctr" anchorCtr="0">
            <a:noAutofit/>
          </a:bodyPr>
          <a:lstStyle/>
          <a:p>
            <a:pPr marL="88900" lvl="0" indent="0" algn="ctr" rtl="0">
              <a:spcBef>
                <a:spcPts val="0"/>
              </a:spcBef>
              <a:spcAft>
                <a:spcPts val="0"/>
              </a:spcAft>
              <a:buClr>
                <a:srgbClr val="FFFFFF"/>
              </a:buClr>
              <a:buSzPts val="2200"/>
              <a:buNone/>
            </a:pPr>
            <a:r>
              <a:rPr lang="en" sz="2400" b="1" dirty="0">
                <a:solidFill>
                  <a:srgbClr val="FFFFFF"/>
                </a:solidFill>
              </a:rPr>
              <a:t>Tell us what you think!</a:t>
            </a:r>
            <a:endParaRPr sz="2400" b="1" dirty="0">
              <a:solidFill>
                <a:srgbClr val="FFFFFF"/>
              </a:solidFill>
            </a:endParaRPr>
          </a:p>
        </p:txBody>
      </p:sp>
      <p:pic>
        <p:nvPicPr>
          <p:cNvPr id="5" name="Google Shape;61;p13">
            <a:extLst>
              <a:ext uri="{FF2B5EF4-FFF2-40B4-BE49-F238E27FC236}">
                <a16:creationId xmlns:a16="http://schemas.microsoft.com/office/drawing/2014/main" id="{717CCCF4-5AAB-4744-AC6A-6DD26013FF7E}"/>
              </a:ext>
            </a:extLst>
          </p:cNvPr>
          <p:cNvPicPr preferRelativeResize="0"/>
          <p:nvPr/>
        </p:nvPicPr>
        <p:blipFill rotWithShape="1">
          <a:blip r:embed="rId5">
            <a:alphaModFix/>
          </a:blip>
          <a:srcRect r="4260"/>
          <a:stretch/>
        </p:blipFill>
        <p:spPr>
          <a:xfrm>
            <a:off x="6008284" y="2571675"/>
            <a:ext cx="1699432" cy="1335398"/>
          </a:xfrm>
          <a:prstGeom prst="rect">
            <a:avLst/>
          </a:prstGeom>
          <a:noFill/>
          <a:ln>
            <a:noFill/>
          </a:ln>
        </p:spPr>
      </p:pic>
      <p:pic>
        <p:nvPicPr>
          <p:cNvPr id="2" name="s13">
            <a:hlinkClick r:id="" action="ppaction://media"/>
            <a:extLst>
              <a:ext uri="{FF2B5EF4-FFF2-40B4-BE49-F238E27FC236}">
                <a16:creationId xmlns:a16="http://schemas.microsoft.com/office/drawing/2014/main" id="{368D01D2-7154-407E-8CA4-28E2A920BC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6"/>
          <p:cNvPicPr preferRelativeResize="0"/>
          <p:nvPr/>
        </p:nvPicPr>
        <p:blipFill rotWithShape="1">
          <a:blip r:embed="rId5">
            <a:alphaModFix/>
          </a:blip>
          <a:srcRect b="2496"/>
          <a:stretch/>
        </p:blipFill>
        <p:spPr>
          <a:xfrm>
            <a:off x="963425" y="0"/>
            <a:ext cx="7217162" cy="5143500"/>
          </a:xfrm>
          <a:prstGeom prst="rect">
            <a:avLst/>
          </a:prstGeom>
          <a:noFill/>
          <a:ln>
            <a:noFill/>
          </a:ln>
        </p:spPr>
      </p:pic>
      <p:pic>
        <p:nvPicPr>
          <p:cNvPr id="2" name="s14">
            <a:hlinkClick r:id="" action="ppaction://media"/>
            <a:extLst>
              <a:ext uri="{FF2B5EF4-FFF2-40B4-BE49-F238E27FC236}">
                <a16:creationId xmlns:a16="http://schemas.microsoft.com/office/drawing/2014/main" id="{72CD63FD-732E-46CC-B131-A5C70E05F5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04075" y="2114238"/>
            <a:ext cx="4045200" cy="91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Let’s Practice!</a:t>
            </a:r>
            <a:endParaRPr/>
          </a:p>
        </p:txBody>
      </p:sp>
      <p:pic>
        <p:nvPicPr>
          <p:cNvPr id="164" name="Google Shape;164;p27"/>
          <p:cNvPicPr preferRelativeResize="0"/>
          <p:nvPr/>
        </p:nvPicPr>
        <p:blipFill>
          <a:blip r:embed="rId5">
            <a:alphaModFix/>
          </a:blip>
          <a:stretch>
            <a:fillRect/>
          </a:stretch>
        </p:blipFill>
        <p:spPr>
          <a:xfrm>
            <a:off x="4706800" y="608024"/>
            <a:ext cx="4277976" cy="3927475"/>
          </a:xfrm>
          <a:prstGeom prst="rect">
            <a:avLst/>
          </a:prstGeom>
          <a:noFill/>
          <a:ln>
            <a:noFill/>
          </a:ln>
        </p:spPr>
      </p:pic>
      <p:pic>
        <p:nvPicPr>
          <p:cNvPr id="2" name="s15">
            <a:hlinkClick r:id="" action="ppaction://media"/>
            <a:extLst>
              <a:ext uri="{FF2B5EF4-FFF2-40B4-BE49-F238E27FC236}">
                <a16:creationId xmlns:a16="http://schemas.microsoft.com/office/drawing/2014/main" id="{7D0F036B-519D-40AD-82D3-5552AFEA99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a:t>KAHOOT TIME!!</a:t>
            </a:r>
            <a:endParaRPr sz="3800"/>
          </a:p>
        </p:txBody>
      </p:sp>
      <p:sp>
        <p:nvSpPr>
          <p:cNvPr id="170" name="Google Shape;170;p2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Char char="❖"/>
            </a:pPr>
            <a:r>
              <a:rPr lang="en" sz="1800">
                <a:solidFill>
                  <a:srgbClr val="000000"/>
                </a:solidFill>
              </a:rPr>
              <a:t>Let’s test your knowledge </a:t>
            </a:r>
            <a:endParaRPr sz="1800">
              <a:solidFill>
                <a:srgbClr val="000000"/>
              </a:solidFill>
            </a:endParaRPr>
          </a:p>
        </p:txBody>
      </p:sp>
      <p:sp>
        <p:nvSpPr>
          <p:cNvPr id="171" name="Google Shape;171;p2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72" name="Google Shape;172;p28"/>
          <p:cNvPicPr preferRelativeResize="0"/>
          <p:nvPr/>
        </p:nvPicPr>
        <p:blipFill>
          <a:blip r:embed="rId3">
            <a:alphaModFix/>
          </a:blip>
          <a:stretch>
            <a:fillRect/>
          </a:stretch>
        </p:blipFill>
        <p:spPr>
          <a:xfrm>
            <a:off x="1245200" y="1897888"/>
            <a:ext cx="5619750" cy="2257425"/>
          </a:xfrm>
          <a:prstGeom prst="rect">
            <a:avLst/>
          </a:prstGeom>
          <a:noFill/>
          <a:ln>
            <a:noFill/>
          </a:ln>
        </p:spPr>
      </p:pic>
      <p:sp>
        <p:nvSpPr>
          <p:cNvPr id="173" name="Google Shape;173;p28"/>
          <p:cNvSpPr txBox="1"/>
          <p:nvPr/>
        </p:nvSpPr>
        <p:spPr>
          <a:xfrm>
            <a:off x="551400" y="4376725"/>
            <a:ext cx="7452600" cy="24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a:solidFill>
                  <a:schemeClr val="hlink"/>
                </a:solidFill>
                <a:latin typeface="Source Sans Pro"/>
                <a:ea typeface="Source Sans Pro"/>
                <a:cs typeface="Source Sans Pro"/>
                <a:sym typeface="Source Sans Pro"/>
                <a:hlinkClick r:id="rId4"/>
              </a:rPr>
              <a:t>KAHOOT</a:t>
            </a:r>
            <a:endParaRPr>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265500" y="333000"/>
            <a:ext cx="4045200" cy="153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Tell us how we did!</a:t>
            </a:r>
            <a:endParaRPr/>
          </a:p>
        </p:txBody>
      </p:sp>
      <p:sp>
        <p:nvSpPr>
          <p:cNvPr id="189" name="Google Shape;189;p30"/>
          <p:cNvSpPr txBox="1">
            <a:spLocks noGrp="1"/>
          </p:cNvSpPr>
          <p:nvPr>
            <p:ph type="subTitle" idx="1"/>
          </p:nvPr>
        </p:nvSpPr>
        <p:spPr>
          <a:xfrm>
            <a:off x="265500" y="2079024"/>
            <a:ext cx="4045200" cy="2423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dirty="0">
                <a:solidFill>
                  <a:schemeClr val="dk2"/>
                </a:solidFill>
              </a:rPr>
              <a:t>Please complete this evaluation!</a:t>
            </a:r>
            <a:endParaRPr dirty="0">
              <a:solidFill>
                <a:schemeClr val="dk2"/>
              </a:solidFill>
            </a:endParaRPr>
          </a:p>
          <a:p>
            <a:pPr marL="457200" lvl="0" indent="-361950" algn="l" rtl="0">
              <a:lnSpc>
                <a:spcPct val="115000"/>
              </a:lnSpc>
              <a:spcBef>
                <a:spcPts val="1600"/>
              </a:spcBef>
              <a:spcAft>
                <a:spcPts val="0"/>
              </a:spcAft>
              <a:buClr>
                <a:schemeClr val="dk2"/>
              </a:buClr>
              <a:buSzPts val="2100"/>
              <a:buChar char="●"/>
            </a:pPr>
            <a:r>
              <a:rPr lang="en" dirty="0">
                <a:solidFill>
                  <a:schemeClr val="dk2"/>
                </a:solidFill>
              </a:rPr>
              <a:t>Use your QR scanner to scan the code on the right.</a:t>
            </a:r>
            <a:endParaRPr dirty="0">
              <a:solidFill>
                <a:schemeClr val="dk2"/>
              </a:solidFill>
            </a:endParaRPr>
          </a:p>
          <a:p>
            <a:pPr marL="0" lvl="0" indent="0" algn="l" rtl="0">
              <a:lnSpc>
                <a:spcPct val="115000"/>
              </a:lnSpc>
              <a:spcBef>
                <a:spcPts val="1600"/>
              </a:spcBef>
              <a:spcAft>
                <a:spcPts val="1600"/>
              </a:spcAft>
              <a:buNone/>
            </a:pPr>
            <a:r>
              <a:rPr lang="en" dirty="0">
                <a:solidFill>
                  <a:schemeClr val="dk2"/>
                </a:solidFill>
              </a:rPr>
              <a:t>This is anonymous - no one will know it was you!!!</a:t>
            </a:r>
            <a:endParaRPr dirty="0"/>
          </a:p>
        </p:txBody>
      </p:sp>
      <p:pic>
        <p:nvPicPr>
          <p:cNvPr id="190" name="Google Shape;190;p30"/>
          <p:cNvPicPr preferRelativeResize="0"/>
          <p:nvPr/>
        </p:nvPicPr>
        <p:blipFill>
          <a:blip r:embed="rId3">
            <a:alphaModFix/>
          </a:blip>
          <a:stretch>
            <a:fillRect/>
          </a:stretch>
        </p:blipFill>
        <p:spPr>
          <a:xfrm>
            <a:off x="5540700" y="952250"/>
            <a:ext cx="2857500" cy="2857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C6D8B-2593-A946-A187-3DE4980CD0C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pic>
        <p:nvPicPr>
          <p:cNvPr id="3" name="Picture 2">
            <a:extLst>
              <a:ext uri="{FF2B5EF4-FFF2-40B4-BE49-F238E27FC236}">
                <a16:creationId xmlns:a16="http://schemas.microsoft.com/office/drawing/2014/main" id="{92F02049-46A2-8B4C-B16A-43E398583BAB}"/>
              </a:ext>
            </a:extLst>
          </p:cNvPr>
          <p:cNvPicPr>
            <a:picLocks noChangeAspect="1"/>
          </p:cNvPicPr>
          <p:nvPr/>
        </p:nvPicPr>
        <p:blipFill>
          <a:blip r:embed="rId2"/>
          <a:stretch>
            <a:fillRect/>
          </a:stretch>
        </p:blipFill>
        <p:spPr>
          <a:xfrm>
            <a:off x="4774705" y="801530"/>
            <a:ext cx="2596445" cy="949203"/>
          </a:xfrm>
          <a:prstGeom prst="rect">
            <a:avLst/>
          </a:prstGeom>
        </p:spPr>
      </p:pic>
      <p:pic>
        <p:nvPicPr>
          <p:cNvPr id="10" name="Picture 9">
            <a:extLst>
              <a:ext uri="{FF2B5EF4-FFF2-40B4-BE49-F238E27FC236}">
                <a16:creationId xmlns:a16="http://schemas.microsoft.com/office/drawing/2014/main" id="{6A662F65-F179-D044-89F0-40A70B501A8C}"/>
              </a:ext>
            </a:extLst>
          </p:cNvPr>
          <p:cNvPicPr>
            <a:picLocks noChangeAspect="1"/>
          </p:cNvPicPr>
          <p:nvPr/>
        </p:nvPicPr>
        <p:blipFill>
          <a:blip r:embed="rId3"/>
          <a:stretch>
            <a:fillRect/>
          </a:stretch>
        </p:blipFill>
        <p:spPr>
          <a:xfrm>
            <a:off x="2059617" y="1976079"/>
            <a:ext cx="1857628" cy="663731"/>
          </a:xfrm>
          <a:prstGeom prst="rect">
            <a:avLst/>
          </a:prstGeom>
        </p:spPr>
      </p:pic>
      <p:sp>
        <p:nvSpPr>
          <p:cNvPr id="12" name="TextBox 11">
            <a:extLst>
              <a:ext uri="{FF2B5EF4-FFF2-40B4-BE49-F238E27FC236}">
                <a16:creationId xmlns:a16="http://schemas.microsoft.com/office/drawing/2014/main" id="{FFFDB2CB-740E-C346-9AB2-315A815EA471}"/>
              </a:ext>
            </a:extLst>
          </p:cNvPr>
          <p:cNvSpPr txBox="1"/>
          <p:nvPr/>
        </p:nvSpPr>
        <p:spPr>
          <a:xfrm>
            <a:off x="395060" y="4229411"/>
            <a:ext cx="8353779" cy="646331"/>
          </a:xfrm>
          <a:prstGeom prst="rect">
            <a:avLst/>
          </a:prstGeom>
          <a:noFill/>
        </p:spPr>
        <p:txBody>
          <a:bodyPr wrap="square" rtlCol="0">
            <a:spAutoFit/>
          </a:bodyPr>
          <a:lstStyle/>
          <a:p>
            <a:pPr algn="ctr"/>
            <a:r>
              <a:rPr lang="en-US" sz="1200" dirty="0"/>
              <a:t>This project was supported by the National Network of the Libraries of Medicine under Award Number 1UG4LM012345-01. The content is solely the responsibility of the authors and does not necessarily represent the official views of the National Institutes of Medicine.</a:t>
            </a:r>
          </a:p>
        </p:txBody>
      </p:sp>
      <p:pic>
        <p:nvPicPr>
          <p:cNvPr id="4" name="Picture 3">
            <a:extLst>
              <a:ext uri="{FF2B5EF4-FFF2-40B4-BE49-F238E27FC236}">
                <a16:creationId xmlns:a16="http://schemas.microsoft.com/office/drawing/2014/main" id="{F4882B68-7F97-ED43-BE53-AB6DB5EE7294}"/>
              </a:ext>
            </a:extLst>
          </p:cNvPr>
          <p:cNvPicPr>
            <a:picLocks noChangeAspect="1"/>
          </p:cNvPicPr>
          <p:nvPr/>
        </p:nvPicPr>
        <p:blipFill>
          <a:blip r:embed="rId4"/>
          <a:stretch>
            <a:fillRect/>
          </a:stretch>
        </p:blipFill>
        <p:spPr>
          <a:xfrm>
            <a:off x="4571948" y="1991195"/>
            <a:ext cx="2424466" cy="605622"/>
          </a:xfrm>
          <a:prstGeom prst="rect">
            <a:avLst/>
          </a:prstGeom>
        </p:spPr>
      </p:pic>
      <p:pic>
        <p:nvPicPr>
          <p:cNvPr id="5" name="Picture 4">
            <a:extLst>
              <a:ext uri="{FF2B5EF4-FFF2-40B4-BE49-F238E27FC236}">
                <a16:creationId xmlns:a16="http://schemas.microsoft.com/office/drawing/2014/main" id="{E36A9702-2BC6-2540-91A6-74AB3A3B3F5B}"/>
              </a:ext>
            </a:extLst>
          </p:cNvPr>
          <p:cNvPicPr>
            <a:picLocks noChangeAspect="1"/>
          </p:cNvPicPr>
          <p:nvPr/>
        </p:nvPicPr>
        <p:blipFill>
          <a:blip r:embed="rId5"/>
          <a:stretch>
            <a:fillRect/>
          </a:stretch>
        </p:blipFill>
        <p:spPr>
          <a:xfrm>
            <a:off x="2590384" y="3176677"/>
            <a:ext cx="3708818" cy="496896"/>
          </a:xfrm>
          <a:prstGeom prst="rect">
            <a:avLst/>
          </a:prstGeom>
        </p:spPr>
      </p:pic>
      <p:pic>
        <p:nvPicPr>
          <p:cNvPr id="14" name="Picture 13">
            <a:extLst>
              <a:ext uri="{FF2B5EF4-FFF2-40B4-BE49-F238E27FC236}">
                <a16:creationId xmlns:a16="http://schemas.microsoft.com/office/drawing/2014/main" id="{8E8A1CB7-2329-6D45-B061-E0ECBA7C7574}"/>
              </a:ext>
            </a:extLst>
          </p:cNvPr>
          <p:cNvPicPr>
            <a:picLocks noChangeAspect="1"/>
          </p:cNvPicPr>
          <p:nvPr/>
        </p:nvPicPr>
        <p:blipFill>
          <a:blip r:embed="rId6"/>
          <a:stretch>
            <a:fillRect/>
          </a:stretch>
        </p:blipFill>
        <p:spPr>
          <a:xfrm>
            <a:off x="1665115" y="834123"/>
            <a:ext cx="2646632" cy="694311"/>
          </a:xfrm>
          <a:prstGeom prst="rect">
            <a:avLst/>
          </a:prstGeom>
        </p:spPr>
      </p:pic>
    </p:spTree>
    <p:extLst>
      <p:ext uri="{BB962C8B-B14F-4D97-AF65-F5344CB8AC3E}">
        <p14:creationId xmlns:p14="http://schemas.microsoft.com/office/powerpoint/2010/main" val="2788545699"/>
      </p:ext>
    </p:extLst>
  </p:cSld>
  <p:clrMapOvr>
    <a:masterClrMapping/>
  </p:clrMapOvr>
  <mc:AlternateContent xmlns:mc="http://schemas.openxmlformats.org/markup-compatibility/2006" xmlns:p14="http://schemas.microsoft.com/office/powerpoint/2010/main">
    <mc:Choice Requires="p14">
      <p:transition spd="slow" p14:dur="2000" advClick="0" advTm="4526"/>
    </mc:Choice>
    <mc:Fallback xmlns="">
      <p:transition spd="slow" advClick="0" advTm="452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14"/>
          <p:cNvSpPr/>
          <p:nvPr/>
        </p:nvSpPr>
        <p:spPr>
          <a:xfrm>
            <a:off x="308600" y="1285875"/>
            <a:ext cx="4045200" cy="2571600"/>
          </a:xfrm>
          <a:prstGeom prst="wedgeRoundRectCallout">
            <a:avLst>
              <a:gd name="adj1" fmla="val -20833"/>
              <a:gd name="adj2" fmla="val 6250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7" name="Google Shape;67;p14"/>
          <p:cNvSpPr txBox="1">
            <a:spLocks noGrp="1"/>
          </p:cNvSpPr>
          <p:nvPr>
            <p:ph type="title"/>
          </p:nvPr>
        </p:nvSpPr>
        <p:spPr>
          <a:xfrm>
            <a:off x="278375" y="1576200"/>
            <a:ext cx="4045200" cy="199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 do YOU use to surf the web?</a:t>
            </a:r>
            <a:endParaRPr dirty="0"/>
          </a:p>
        </p:txBody>
      </p:sp>
      <p:sp>
        <p:nvSpPr>
          <p:cNvPr id="68" name="Google Shape;68;p1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Clr>
                <a:srgbClr val="FFFFFF"/>
              </a:buClr>
              <a:buSzPts val="1800"/>
              <a:buChar char="●"/>
            </a:pPr>
            <a:r>
              <a:rPr lang="en" dirty="0">
                <a:solidFill>
                  <a:srgbClr val="FFFFFF"/>
                </a:solidFill>
              </a:rPr>
              <a:t>Cell Phone? </a:t>
            </a:r>
            <a:br>
              <a:rPr lang="en" dirty="0">
                <a:solidFill>
                  <a:srgbClr val="FFFFFF"/>
                </a:solidFill>
              </a:rPr>
            </a:b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Computer or Tablet?  </a:t>
            </a:r>
            <a:br>
              <a:rPr lang="en" dirty="0">
                <a:solidFill>
                  <a:srgbClr val="FFFFFF"/>
                </a:solidFill>
              </a:rPr>
            </a:b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Google? </a:t>
            </a:r>
            <a:br>
              <a:rPr lang="en" dirty="0">
                <a:solidFill>
                  <a:srgbClr val="FFFFFF"/>
                </a:solidFill>
              </a:rPr>
            </a:b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Social Media?</a:t>
            </a:r>
            <a:endParaRPr dirty="0">
              <a:solidFill>
                <a:srgbClr val="FFFFFF"/>
              </a:solidFill>
            </a:endParaRPr>
          </a:p>
        </p:txBody>
      </p:sp>
      <p:pic>
        <p:nvPicPr>
          <p:cNvPr id="2" name="slide 2">
            <a:hlinkClick r:id="" action="ppaction://media"/>
            <a:extLst>
              <a:ext uri="{FF2B5EF4-FFF2-40B4-BE49-F238E27FC236}">
                <a16:creationId xmlns:a16="http://schemas.microsoft.com/office/drawing/2014/main" id="{F4F16622-C0E9-4E17-92F2-8C0034787D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p:nvPr/>
        </p:nvSpPr>
        <p:spPr>
          <a:xfrm>
            <a:off x="308600" y="1285875"/>
            <a:ext cx="4045200" cy="2571600"/>
          </a:xfrm>
          <a:prstGeom prst="wedgeRoundRectCallout">
            <a:avLst>
              <a:gd name="adj1" fmla="val -20833"/>
              <a:gd name="adj2" fmla="val 62500"/>
              <a:gd name="adj3"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74" name="Google Shape;74;p15"/>
          <p:cNvSpPr txBox="1">
            <a:spLocks noGrp="1"/>
          </p:cNvSpPr>
          <p:nvPr>
            <p:ph type="title"/>
          </p:nvPr>
        </p:nvSpPr>
        <p:spPr>
          <a:xfrm>
            <a:off x="278350" y="1291950"/>
            <a:ext cx="4045200" cy="2559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 are some health topics you have searched?</a:t>
            </a:r>
            <a:endParaRPr dirty="0"/>
          </a:p>
        </p:txBody>
      </p:sp>
      <p:sp>
        <p:nvSpPr>
          <p:cNvPr id="75" name="Google Shape;75;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Clr>
                <a:srgbClr val="FFFFFF"/>
              </a:buClr>
              <a:buSzPts val="1800"/>
              <a:buChar char="●"/>
            </a:pPr>
            <a:r>
              <a:rPr lang="en" dirty="0">
                <a:solidFill>
                  <a:srgbClr val="FFFFFF"/>
                </a:solidFill>
              </a:rPr>
              <a:t>Why is my body changing?</a:t>
            </a:r>
            <a:br>
              <a:rPr lang="en" dirty="0">
                <a:solidFill>
                  <a:srgbClr val="FFFFFF"/>
                </a:solidFill>
              </a:rPr>
            </a:b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What is COVID-19?</a:t>
            </a:r>
            <a:br>
              <a:rPr lang="en" dirty="0">
                <a:solidFill>
                  <a:srgbClr val="FFFFFF"/>
                </a:solidFill>
              </a:rPr>
            </a:b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How can I stop bullies?</a:t>
            </a:r>
            <a:br>
              <a:rPr lang="en" dirty="0">
                <a:solidFill>
                  <a:srgbClr val="FFFFFF"/>
                </a:solidFill>
              </a:rPr>
            </a:br>
            <a:endParaRPr dirty="0">
              <a:solidFill>
                <a:srgbClr val="FFFFFF"/>
              </a:solidFill>
            </a:endParaRPr>
          </a:p>
          <a:p>
            <a:pPr marL="457200" lvl="0" indent="-342900" algn="l" rtl="0">
              <a:spcBef>
                <a:spcPts val="0"/>
              </a:spcBef>
              <a:spcAft>
                <a:spcPts val="0"/>
              </a:spcAft>
              <a:buClr>
                <a:srgbClr val="FFFFFF"/>
              </a:buClr>
              <a:buSzPts val="1800"/>
              <a:buChar char="●"/>
            </a:pPr>
            <a:r>
              <a:rPr lang="en" dirty="0">
                <a:solidFill>
                  <a:srgbClr val="FFFFFF"/>
                </a:solidFill>
              </a:rPr>
              <a:t>What are healthy foods to eat?</a:t>
            </a:r>
            <a:endParaRPr dirty="0">
              <a:solidFill>
                <a:srgbClr val="FFFFFF"/>
              </a:solidFill>
            </a:endParaRPr>
          </a:p>
        </p:txBody>
      </p:sp>
      <p:pic>
        <p:nvPicPr>
          <p:cNvPr id="2" name="slide 3">
            <a:hlinkClick r:id="" action="ppaction://media"/>
            <a:extLst>
              <a:ext uri="{FF2B5EF4-FFF2-40B4-BE49-F238E27FC236}">
                <a16:creationId xmlns:a16="http://schemas.microsoft.com/office/drawing/2014/main" id="{D7ECB49D-91FC-4EE3-86BD-6DD2713D31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79"/>
        <p:cNvGrpSpPr/>
        <p:nvPr/>
      </p:nvGrpSpPr>
      <p:grpSpPr>
        <a:xfrm>
          <a:off x="0" y="0"/>
          <a:ext cx="0" cy="0"/>
          <a:chOff x="0" y="0"/>
          <a:chExt cx="0" cy="0"/>
        </a:xfrm>
      </p:grpSpPr>
      <p:pic>
        <p:nvPicPr>
          <p:cNvPr id="80" name="Google Shape;80;p16"/>
          <p:cNvPicPr preferRelativeResize="0"/>
          <p:nvPr/>
        </p:nvPicPr>
        <p:blipFill>
          <a:blip r:embed="rId5">
            <a:alphaModFix/>
          </a:blip>
          <a:stretch>
            <a:fillRect/>
          </a:stretch>
        </p:blipFill>
        <p:spPr>
          <a:xfrm>
            <a:off x="0" y="0"/>
            <a:ext cx="9143999" cy="5143500"/>
          </a:xfrm>
          <a:prstGeom prst="rect">
            <a:avLst/>
          </a:prstGeom>
          <a:noFill/>
          <a:ln>
            <a:noFill/>
          </a:ln>
        </p:spPr>
      </p:pic>
      <p:pic>
        <p:nvPicPr>
          <p:cNvPr id="3" name="slide 4">
            <a:hlinkClick r:id="" action="ppaction://media"/>
            <a:extLst>
              <a:ext uri="{FF2B5EF4-FFF2-40B4-BE49-F238E27FC236}">
                <a16:creationId xmlns:a16="http://schemas.microsoft.com/office/drawing/2014/main" id="{BD3A33D8-8D25-4873-953E-EBB987BF9B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800" dirty="0">
                <a:solidFill>
                  <a:srgbClr val="000000"/>
                </a:solidFill>
                <a:highlight>
                  <a:srgbClr val="FFFFFF"/>
                </a:highlight>
              </a:rPr>
              <a:t>Websites that are LEGIT!!!</a:t>
            </a:r>
            <a:endParaRPr sz="3800" dirty="0">
              <a:solidFill>
                <a:srgbClr val="000000"/>
              </a:solidFill>
              <a:highlight>
                <a:srgbClr val="FFFFFF"/>
              </a:highlight>
            </a:endParaRPr>
          </a:p>
        </p:txBody>
      </p:sp>
      <p:sp>
        <p:nvSpPr>
          <p:cNvPr id="86" name="Google Shape;86;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ctr" anchorCtr="0">
            <a:noAutofit/>
          </a:bodyPr>
          <a:lstStyle/>
          <a:p>
            <a:pPr marL="0" lvl="0" indent="0" algn="l" rtl="0">
              <a:lnSpc>
                <a:spcPct val="100000"/>
              </a:lnSpc>
              <a:spcBef>
                <a:spcPts val="1200"/>
              </a:spcBef>
              <a:spcAft>
                <a:spcPts val="0"/>
              </a:spcAft>
              <a:buNone/>
            </a:pPr>
            <a:r>
              <a:rPr lang="en" sz="2400" dirty="0">
                <a:solidFill>
                  <a:srgbClr val="FFFFFF"/>
                </a:solidFill>
                <a:latin typeface="Arial"/>
                <a:ea typeface="Arial"/>
                <a:cs typeface="Arial"/>
                <a:sym typeface="Arial"/>
              </a:rPr>
              <a:t>Look for these at the end of your website links!</a:t>
            </a:r>
            <a:endParaRPr sz="2400" dirty="0">
              <a:solidFill>
                <a:srgbClr val="FFFFFF"/>
              </a:solidFill>
              <a:latin typeface="Arial"/>
              <a:ea typeface="Arial"/>
              <a:cs typeface="Arial"/>
              <a:sym typeface="Arial"/>
            </a:endParaRPr>
          </a:p>
          <a:p>
            <a:pPr marL="457200" lvl="0" indent="-381000" algn="l" rtl="0">
              <a:lnSpc>
                <a:spcPct val="100000"/>
              </a:lnSpc>
              <a:spcBef>
                <a:spcPts val="1200"/>
              </a:spcBef>
              <a:spcAft>
                <a:spcPts val="0"/>
              </a:spcAft>
              <a:buClr>
                <a:srgbClr val="FFFFFF"/>
              </a:buClr>
              <a:buSzPts val="2400"/>
              <a:buFont typeface="Arial"/>
              <a:buChar char="★"/>
            </a:pPr>
            <a:r>
              <a:rPr lang="en" sz="2400" dirty="0">
                <a:solidFill>
                  <a:srgbClr val="FFFFFF"/>
                </a:solidFill>
                <a:highlight>
                  <a:srgbClr val="9900FF"/>
                </a:highlight>
                <a:latin typeface="Arial"/>
                <a:ea typeface="Arial"/>
                <a:cs typeface="Arial"/>
                <a:sym typeface="Arial"/>
              </a:rPr>
              <a:t>.org</a:t>
            </a:r>
            <a:r>
              <a:rPr lang="en" sz="2400" dirty="0">
                <a:solidFill>
                  <a:srgbClr val="FFFFFF"/>
                </a:solidFill>
                <a:latin typeface="Arial"/>
                <a:ea typeface="Arial"/>
                <a:cs typeface="Arial"/>
                <a:sym typeface="Arial"/>
              </a:rPr>
              <a:t> </a:t>
            </a:r>
            <a:br>
              <a:rPr lang="en" sz="2400" dirty="0">
                <a:solidFill>
                  <a:srgbClr val="FFFFFF"/>
                </a:solidFill>
                <a:latin typeface="Arial"/>
                <a:ea typeface="Arial"/>
                <a:cs typeface="Arial"/>
                <a:sym typeface="Arial"/>
              </a:rPr>
            </a:br>
            <a:endParaRPr sz="2400" dirty="0">
              <a:solidFill>
                <a:srgbClr val="FFFFFF"/>
              </a:solidFill>
              <a:latin typeface="Arial"/>
              <a:ea typeface="Arial"/>
              <a:cs typeface="Arial"/>
              <a:sym typeface="Arial"/>
            </a:endParaRPr>
          </a:p>
          <a:p>
            <a:pPr marL="457200" lvl="0" indent="-381000" algn="l" rtl="0">
              <a:lnSpc>
                <a:spcPct val="100000"/>
              </a:lnSpc>
              <a:spcBef>
                <a:spcPts val="0"/>
              </a:spcBef>
              <a:spcAft>
                <a:spcPts val="0"/>
              </a:spcAft>
              <a:buClr>
                <a:srgbClr val="FFFFFF"/>
              </a:buClr>
              <a:buSzPts val="2400"/>
              <a:buFont typeface="Arial"/>
              <a:buChar char="★"/>
            </a:pPr>
            <a:r>
              <a:rPr lang="en" sz="2400" dirty="0">
                <a:solidFill>
                  <a:srgbClr val="FFFFFF"/>
                </a:solidFill>
                <a:highlight>
                  <a:srgbClr val="9900FF"/>
                </a:highlight>
                <a:latin typeface="Arial"/>
                <a:ea typeface="Arial"/>
                <a:cs typeface="Arial"/>
                <a:sym typeface="Arial"/>
              </a:rPr>
              <a:t>.</a:t>
            </a:r>
            <a:r>
              <a:rPr lang="en" sz="2400" dirty="0" err="1">
                <a:solidFill>
                  <a:srgbClr val="FFFFFF"/>
                </a:solidFill>
                <a:highlight>
                  <a:srgbClr val="9900FF"/>
                </a:highlight>
                <a:latin typeface="Arial"/>
                <a:ea typeface="Arial"/>
                <a:cs typeface="Arial"/>
                <a:sym typeface="Arial"/>
              </a:rPr>
              <a:t>gov</a:t>
            </a:r>
            <a:r>
              <a:rPr lang="en" sz="2400" dirty="0">
                <a:solidFill>
                  <a:srgbClr val="FFFFFF"/>
                </a:solidFill>
                <a:highlight>
                  <a:srgbClr val="9900FF"/>
                </a:highlight>
                <a:latin typeface="Arial"/>
                <a:ea typeface="Arial"/>
                <a:cs typeface="Arial"/>
                <a:sym typeface="Arial"/>
              </a:rPr>
              <a:t> </a:t>
            </a:r>
            <a:br>
              <a:rPr lang="en" sz="2400" dirty="0">
                <a:solidFill>
                  <a:srgbClr val="FFFFFF"/>
                </a:solidFill>
                <a:highlight>
                  <a:srgbClr val="9900FF"/>
                </a:highlight>
                <a:latin typeface="Arial"/>
                <a:ea typeface="Arial"/>
                <a:cs typeface="Arial"/>
                <a:sym typeface="Arial"/>
              </a:rPr>
            </a:br>
            <a:endParaRPr sz="2400" dirty="0">
              <a:solidFill>
                <a:srgbClr val="FFFFFF"/>
              </a:solidFill>
              <a:highlight>
                <a:srgbClr val="9900FF"/>
              </a:highlight>
              <a:latin typeface="Arial"/>
              <a:ea typeface="Arial"/>
              <a:cs typeface="Arial"/>
              <a:sym typeface="Arial"/>
            </a:endParaRPr>
          </a:p>
          <a:p>
            <a:pPr marL="457200" lvl="0" indent="-381000" algn="l" rtl="0">
              <a:lnSpc>
                <a:spcPct val="100000"/>
              </a:lnSpc>
              <a:spcBef>
                <a:spcPts val="0"/>
              </a:spcBef>
              <a:spcAft>
                <a:spcPts val="0"/>
              </a:spcAft>
              <a:buClr>
                <a:srgbClr val="FFFFFF"/>
              </a:buClr>
              <a:buSzPts val="2400"/>
              <a:buFont typeface="Arial"/>
              <a:buChar char="★"/>
            </a:pPr>
            <a:r>
              <a:rPr lang="en" sz="2400" dirty="0">
                <a:solidFill>
                  <a:srgbClr val="FFFFFF"/>
                </a:solidFill>
                <a:highlight>
                  <a:srgbClr val="9900FF"/>
                </a:highlight>
                <a:latin typeface="Arial"/>
                <a:ea typeface="Arial"/>
                <a:cs typeface="Arial"/>
                <a:sym typeface="Arial"/>
              </a:rPr>
              <a:t>.</a:t>
            </a:r>
            <a:r>
              <a:rPr lang="en" sz="2400" dirty="0" err="1">
                <a:solidFill>
                  <a:srgbClr val="FFFFFF"/>
                </a:solidFill>
                <a:highlight>
                  <a:srgbClr val="9900FF"/>
                </a:highlight>
                <a:latin typeface="Arial"/>
                <a:ea typeface="Arial"/>
                <a:cs typeface="Arial"/>
                <a:sym typeface="Arial"/>
              </a:rPr>
              <a:t>edu</a:t>
            </a:r>
            <a:endParaRPr sz="2400" dirty="0">
              <a:solidFill>
                <a:srgbClr val="FFFFFF"/>
              </a:solidFill>
              <a:highlight>
                <a:srgbClr val="9900FF"/>
              </a:highlight>
            </a:endParaRPr>
          </a:p>
        </p:txBody>
      </p:sp>
      <p:sp>
        <p:nvSpPr>
          <p:cNvPr id="87" name="Google Shape;87;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457200" lvl="0" indent="-336550" algn="l" rtl="0">
              <a:lnSpc>
                <a:spcPct val="100000"/>
              </a:lnSpc>
              <a:spcBef>
                <a:spcPts val="1200"/>
              </a:spcBef>
              <a:spcAft>
                <a:spcPts val="0"/>
              </a:spcAft>
              <a:buClr>
                <a:schemeClr val="lt1"/>
              </a:buClr>
              <a:buSzPts val="1700"/>
              <a:buFont typeface="Arial"/>
              <a:buChar char="●"/>
            </a:pPr>
            <a:r>
              <a:rPr lang="en" sz="1700" u="sng">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https://medlineplus.gov/childrenandteenagers.html</a:t>
            </a:r>
            <a:br>
              <a:rPr lang="en"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457200" lvl="0" indent="-336550" algn="l" rtl="0">
              <a:lnSpc>
                <a:spcPct val="100000"/>
              </a:lnSpc>
              <a:spcBef>
                <a:spcPts val="0"/>
              </a:spcBef>
              <a:spcAft>
                <a:spcPts val="0"/>
              </a:spcAft>
              <a:buClr>
                <a:schemeClr val="lt1"/>
              </a:buClr>
              <a:buSzPts val="1700"/>
              <a:buFont typeface="Arial"/>
              <a:buChar char="●"/>
            </a:pPr>
            <a:r>
              <a:rPr lang="en" sz="1700" u="sng">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http://kidshealth.org</a:t>
            </a:r>
            <a:br>
              <a:rPr lang="en"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457200" lvl="0" indent="-336550" algn="l" rtl="0">
              <a:lnSpc>
                <a:spcPct val="100000"/>
              </a:lnSpc>
              <a:spcBef>
                <a:spcPts val="0"/>
              </a:spcBef>
              <a:spcAft>
                <a:spcPts val="0"/>
              </a:spcAft>
              <a:buClr>
                <a:schemeClr val="lt1"/>
              </a:buClr>
              <a:buSzPts val="1700"/>
              <a:buFont typeface="Arial"/>
              <a:buChar char="●"/>
            </a:pPr>
            <a:r>
              <a:rPr lang="en" sz="1700" u="sng">
                <a:solidFill>
                  <a:schemeClr val="lt1"/>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https://www.cdc.gov/DiseasesConditions/</a:t>
            </a:r>
            <a:br>
              <a:rPr lang="en"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457200" lvl="0" indent="-336550" algn="l" rtl="0">
              <a:lnSpc>
                <a:spcPct val="100000"/>
              </a:lnSpc>
              <a:spcBef>
                <a:spcPts val="0"/>
              </a:spcBef>
              <a:spcAft>
                <a:spcPts val="0"/>
              </a:spcAft>
              <a:buClr>
                <a:schemeClr val="lt1"/>
              </a:buClr>
              <a:buSzPts val="1700"/>
              <a:buFont typeface="Arial"/>
              <a:buChar char="●"/>
            </a:pPr>
            <a:r>
              <a:rPr lang="en" sz="1700" u="sng">
                <a:solidFill>
                  <a:schemeClr val="lt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https://www.stopbullying.gov/</a:t>
            </a:r>
            <a:br>
              <a:rPr lang="en" sz="1700">
                <a:solidFill>
                  <a:schemeClr val="lt1"/>
                </a:solidFill>
                <a:latin typeface="Arial"/>
                <a:ea typeface="Arial"/>
                <a:cs typeface="Arial"/>
                <a:sym typeface="Arial"/>
              </a:rPr>
            </a:br>
            <a:endParaRPr sz="1700">
              <a:solidFill>
                <a:schemeClr val="lt1"/>
              </a:solidFill>
              <a:latin typeface="Arial"/>
              <a:ea typeface="Arial"/>
              <a:cs typeface="Arial"/>
              <a:sym typeface="Arial"/>
            </a:endParaRPr>
          </a:p>
          <a:p>
            <a:pPr marL="457200" lvl="0" indent="-330200" algn="l" rtl="0">
              <a:lnSpc>
                <a:spcPct val="100000"/>
              </a:lnSpc>
              <a:spcBef>
                <a:spcPts val="0"/>
              </a:spcBef>
              <a:spcAft>
                <a:spcPts val="0"/>
              </a:spcAft>
              <a:buClr>
                <a:schemeClr val="lt1"/>
              </a:buClr>
              <a:buSzPts val="1600"/>
              <a:buFont typeface="Arial"/>
              <a:buChar char="●"/>
            </a:pPr>
            <a:r>
              <a:rPr lang="en" sz="1600" u="sng">
                <a:solidFill>
                  <a:schemeClr val="lt1"/>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https://www.plannedparenthood.org/learn/teens</a:t>
            </a:r>
            <a:endParaRPr sz="1600">
              <a:solidFill>
                <a:schemeClr val="lt1"/>
              </a:solidFill>
              <a:latin typeface="Arial"/>
              <a:ea typeface="Arial"/>
              <a:cs typeface="Arial"/>
              <a:sym typeface="Arial"/>
            </a:endParaRPr>
          </a:p>
          <a:p>
            <a:pPr marL="0" lvl="0" indent="0" algn="l" rtl="0">
              <a:lnSpc>
                <a:spcPct val="100000"/>
              </a:lnSpc>
              <a:spcBef>
                <a:spcPts val="1200"/>
              </a:spcBef>
              <a:spcAft>
                <a:spcPts val="0"/>
              </a:spcAft>
              <a:buNone/>
            </a:pPr>
            <a:endParaRPr sz="1700">
              <a:solidFill>
                <a:schemeClr val="dk2"/>
              </a:solidFill>
              <a:latin typeface="Arial"/>
              <a:ea typeface="Arial"/>
              <a:cs typeface="Arial"/>
              <a:sym typeface="Arial"/>
            </a:endParaRPr>
          </a:p>
          <a:p>
            <a:pPr marL="0" lvl="0" indent="0" algn="l" rtl="0">
              <a:spcBef>
                <a:spcPts val="1200"/>
              </a:spcBef>
              <a:spcAft>
                <a:spcPts val="1600"/>
              </a:spcAft>
              <a:buNone/>
            </a:pPr>
            <a:endParaRPr/>
          </a:p>
        </p:txBody>
      </p:sp>
      <p:sp>
        <p:nvSpPr>
          <p:cNvPr id="88" name="Google Shape;88;p17"/>
          <p:cNvSpPr/>
          <p:nvPr/>
        </p:nvSpPr>
        <p:spPr>
          <a:xfrm>
            <a:off x="6876500" y="2162675"/>
            <a:ext cx="582000" cy="3327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6876500" y="2694325"/>
            <a:ext cx="582000" cy="3327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7153675" y="1363300"/>
            <a:ext cx="582000" cy="3327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7638800" y="3442775"/>
            <a:ext cx="582000" cy="3327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8137800" y="3955650"/>
            <a:ext cx="582000" cy="3327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s5">
            <a:hlinkClick r:id="" action="ppaction://media"/>
            <a:extLst>
              <a:ext uri="{FF2B5EF4-FFF2-40B4-BE49-F238E27FC236}">
                <a16:creationId xmlns:a16="http://schemas.microsoft.com/office/drawing/2014/main" id="{35B9519C-EFD8-4DC3-A466-30EC142BEC4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743001"/>
            <a:ext cx="8520600" cy="200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100"/>
              <a:t>Let’s Break It Down:</a:t>
            </a:r>
            <a:endParaRPr sz="7100"/>
          </a:p>
          <a:p>
            <a:pPr marL="0" lvl="0" indent="0" algn="ctr" rtl="0">
              <a:spcBef>
                <a:spcPts val="0"/>
              </a:spcBef>
              <a:spcAft>
                <a:spcPts val="0"/>
              </a:spcAft>
              <a:buNone/>
            </a:pPr>
            <a:r>
              <a:rPr lang="en" sz="7100"/>
              <a:t>L.E.G.I.T.</a:t>
            </a:r>
            <a:endParaRPr sz="7100"/>
          </a:p>
        </p:txBody>
      </p:sp>
      <p:sp>
        <p:nvSpPr>
          <p:cNvPr id="98" name="Google Shape;98;p18"/>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2300"/>
              <a:t>Here are some examples we can try together!</a:t>
            </a:r>
            <a:endParaRPr sz="2300"/>
          </a:p>
        </p:txBody>
      </p:sp>
      <p:pic>
        <p:nvPicPr>
          <p:cNvPr id="2" name="s6">
            <a:hlinkClick r:id="" action="ppaction://media"/>
            <a:extLst>
              <a:ext uri="{FF2B5EF4-FFF2-40B4-BE49-F238E27FC236}">
                <a16:creationId xmlns:a16="http://schemas.microsoft.com/office/drawing/2014/main" id="{CF6963CD-9577-424F-BA97-7F7AD616E1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body" idx="1"/>
          </p:nvPr>
        </p:nvSpPr>
        <p:spPr>
          <a:xfrm>
            <a:off x="136400" y="1227550"/>
            <a:ext cx="5350200" cy="1097400"/>
          </a:xfrm>
          <a:prstGeom prst="rect">
            <a:avLst/>
          </a:prstGeom>
        </p:spPr>
        <p:txBody>
          <a:bodyPr spcFirstLastPara="1" wrap="square" lIns="91425" tIns="91425" rIns="91425" bIns="91425" anchor="t" anchorCtr="0">
            <a:noAutofit/>
          </a:bodyPr>
          <a:lstStyle/>
          <a:p>
            <a:pPr marL="0" lvl="0" indent="0" algn="ctr" rtl="0">
              <a:spcBef>
                <a:spcPts val="3600"/>
              </a:spcBef>
              <a:spcAft>
                <a:spcPts val="0"/>
              </a:spcAft>
              <a:buNone/>
            </a:pPr>
            <a:r>
              <a:rPr lang="en" sz="1800" dirty="0">
                <a:solidFill>
                  <a:schemeClr val="dk2"/>
                </a:solidFill>
                <a:latin typeface="Roboto"/>
                <a:ea typeface="Roboto"/>
                <a:cs typeface="Roboto"/>
                <a:sym typeface="Roboto"/>
              </a:rPr>
              <a:t>When was this website uploaded or reviewed?</a:t>
            </a:r>
            <a:br>
              <a:rPr lang="en" sz="1800" dirty="0">
                <a:solidFill>
                  <a:schemeClr val="dk2"/>
                </a:solidFill>
                <a:latin typeface="Roboto"/>
                <a:ea typeface="Roboto"/>
                <a:cs typeface="Roboto"/>
                <a:sym typeface="Roboto"/>
              </a:rPr>
            </a:br>
            <a:r>
              <a:rPr lang="en" sz="1800" dirty="0">
                <a:solidFill>
                  <a:schemeClr val="dk2"/>
                </a:solidFill>
                <a:latin typeface="Roboto"/>
                <a:ea typeface="Roboto"/>
                <a:cs typeface="Roboto"/>
                <a:sym typeface="Roboto"/>
              </a:rPr>
              <a:t>Has it been updated in the last 3 years?</a:t>
            </a:r>
            <a:endParaRPr sz="1800" dirty="0">
              <a:solidFill>
                <a:schemeClr val="dk2"/>
              </a:solidFill>
              <a:latin typeface="Roboto"/>
              <a:ea typeface="Roboto"/>
              <a:cs typeface="Roboto"/>
              <a:sym typeface="Roboto"/>
            </a:endParaRPr>
          </a:p>
          <a:p>
            <a:pPr marL="0" lvl="0" indent="0" algn="l" rtl="0">
              <a:spcBef>
                <a:spcPts val="4100"/>
              </a:spcBef>
              <a:spcAft>
                <a:spcPts val="0"/>
              </a:spcAft>
              <a:buNone/>
            </a:pPr>
            <a:r>
              <a:rPr lang="en" sz="1800" dirty="0">
                <a:solidFill>
                  <a:schemeClr val="dk2"/>
                </a:solidFill>
                <a:latin typeface="Roboto"/>
                <a:ea typeface="Roboto"/>
                <a:cs typeface="Roboto"/>
                <a:sym typeface="Roboto"/>
              </a:rPr>
              <a:t>   </a:t>
            </a:r>
            <a:r>
              <a:rPr lang="en" sz="1800" u="sng" dirty="0">
                <a:solidFill>
                  <a:schemeClr val="hlink"/>
                </a:solidFill>
                <a:latin typeface="Roboto"/>
                <a:ea typeface="Roboto"/>
                <a:cs typeface="Roboto"/>
                <a:sym typeface="Roboto"/>
                <a:hlinkClick r:id="rId5"/>
              </a:rPr>
              <a:t>Facts about Bullying</a:t>
            </a:r>
            <a:endParaRPr sz="1800" dirty="0">
              <a:solidFill>
                <a:schemeClr val="dk2"/>
              </a:solidFill>
              <a:latin typeface="Roboto"/>
              <a:ea typeface="Roboto"/>
              <a:cs typeface="Roboto"/>
              <a:sym typeface="Roboto"/>
            </a:endParaRPr>
          </a:p>
          <a:p>
            <a:pPr marL="0" lvl="0" indent="0" algn="l" rtl="0">
              <a:spcBef>
                <a:spcPts val="4100"/>
              </a:spcBef>
              <a:spcAft>
                <a:spcPts val="0"/>
              </a:spcAft>
              <a:buNone/>
            </a:pPr>
            <a:endParaRPr sz="1800" dirty="0">
              <a:solidFill>
                <a:schemeClr val="dk2"/>
              </a:solidFill>
              <a:latin typeface="Roboto"/>
              <a:ea typeface="Roboto"/>
              <a:cs typeface="Roboto"/>
              <a:sym typeface="Roboto"/>
            </a:endParaRPr>
          </a:p>
          <a:p>
            <a:pPr marL="0" lvl="0" indent="0" algn="l" rtl="0">
              <a:spcBef>
                <a:spcPts val="4100"/>
              </a:spcBef>
              <a:spcAft>
                <a:spcPts val="1600"/>
              </a:spcAft>
              <a:buNone/>
            </a:pPr>
            <a:endParaRPr sz="2000" dirty="0"/>
          </a:p>
        </p:txBody>
      </p:sp>
      <p:pic>
        <p:nvPicPr>
          <p:cNvPr id="104" name="Google Shape;104;p19"/>
          <p:cNvPicPr preferRelativeResize="0"/>
          <p:nvPr/>
        </p:nvPicPr>
        <p:blipFill>
          <a:blip r:embed="rId6">
            <a:alphaModFix/>
          </a:blip>
          <a:stretch>
            <a:fillRect/>
          </a:stretch>
        </p:blipFill>
        <p:spPr>
          <a:xfrm>
            <a:off x="311725" y="357975"/>
            <a:ext cx="6421176" cy="869575"/>
          </a:xfrm>
          <a:prstGeom prst="rect">
            <a:avLst/>
          </a:prstGeom>
          <a:noFill/>
          <a:ln>
            <a:noFill/>
          </a:ln>
        </p:spPr>
      </p:pic>
      <p:pic>
        <p:nvPicPr>
          <p:cNvPr id="105" name="Google Shape;105;p19"/>
          <p:cNvPicPr preferRelativeResize="0"/>
          <p:nvPr/>
        </p:nvPicPr>
        <p:blipFill rotWithShape="1">
          <a:blip r:embed="rId7">
            <a:alphaModFix/>
          </a:blip>
          <a:srcRect t="4977" b="9501"/>
          <a:stretch/>
        </p:blipFill>
        <p:spPr>
          <a:xfrm>
            <a:off x="5701896" y="0"/>
            <a:ext cx="3016354" cy="5143501"/>
          </a:xfrm>
          <a:prstGeom prst="rect">
            <a:avLst/>
          </a:prstGeom>
          <a:noFill/>
          <a:ln>
            <a:noFill/>
          </a:ln>
        </p:spPr>
      </p:pic>
      <p:pic>
        <p:nvPicPr>
          <p:cNvPr id="106" name="Google Shape;106;p19"/>
          <p:cNvPicPr preferRelativeResize="0"/>
          <p:nvPr/>
        </p:nvPicPr>
        <p:blipFill>
          <a:blip r:embed="rId8">
            <a:alphaModFix/>
          </a:blip>
          <a:stretch>
            <a:fillRect/>
          </a:stretch>
        </p:blipFill>
        <p:spPr>
          <a:xfrm>
            <a:off x="2854200" y="2491200"/>
            <a:ext cx="2535025" cy="2535025"/>
          </a:xfrm>
          <a:prstGeom prst="rect">
            <a:avLst/>
          </a:prstGeom>
          <a:noFill/>
          <a:ln>
            <a:noFill/>
          </a:ln>
        </p:spPr>
      </p:pic>
      <p:pic>
        <p:nvPicPr>
          <p:cNvPr id="2" name="s7">
            <a:hlinkClick r:id="" action="ppaction://media"/>
            <a:extLst>
              <a:ext uri="{FF2B5EF4-FFF2-40B4-BE49-F238E27FC236}">
                <a16:creationId xmlns:a16="http://schemas.microsoft.com/office/drawing/2014/main" id="{CE4B019C-1EDA-49AE-838F-3BB0190184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body" idx="1"/>
          </p:nvPr>
        </p:nvSpPr>
        <p:spPr>
          <a:xfrm>
            <a:off x="99250" y="970000"/>
            <a:ext cx="5481900" cy="1259700"/>
          </a:xfrm>
          <a:prstGeom prst="rect">
            <a:avLst/>
          </a:prstGeom>
        </p:spPr>
        <p:txBody>
          <a:bodyPr spcFirstLastPara="1" wrap="square" lIns="91425" tIns="91425" rIns="91425" bIns="91425" anchor="t" anchorCtr="0">
            <a:noAutofit/>
          </a:bodyPr>
          <a:lstStyle/>
          <a:p>
            <a:pPr marL="0" lvl="0" indent="0" algn="ctr" rtl="0">
              <a:spcBef>
                <a:spcPts val="3600"/>
              </a:spcBef>
              <a:spcAft>
                <a:spcPts val="0"/>
              </a:spcAft>
              <a:buClr>
                <a:schemeClr val="dk2"/>
              </a:buClr>
              <a:buSzPts val="1100"/>
              <a:buFont typeface="Arial"/>
              <a:buNone/>
            </a:pPr>
            <a:r>
              <a:rPr lang="en" sz="1800" dirty="0">
                <a:solidFill>
                  <a:schemeClr val="dk2"/>
                </a:solidFill>
                <a:latin typeface="Roboto"/>
                <a:ea typeface="Roboto"/>
                <a:cs typeface="Roboto"/>
                <a:sym typeface="Roboto"/>
              </a:rPr>
              <a:t>Why does the site exist? Is it selling something or a scam? What do they want from you?</a:t>
            </a:r>
            <a:endParaRPr sz="1800" dirty="0">
              <a:solidFill>
                <a:schemeClr val="dk2"/>
              </a:solidFill>
              <a:latin typeface="Roboto"/>
              <a:ea typeface="Roboto"/>
              <a:cs typeface="Roboto"/>
              <a:sym typeface="Roboto"/>
            </a:endParaRPr>
          </a:p>
          <a:p>
            <a:pPr marL="0" lvl="0" indent="0" algn="l" rtl="0">
              <a:spcBef>
                <a:spcPts val="4100"/>
              </a:spcBef>
              <a:spcAft>
                <a:spcPts val="0"/>
              </a:spcAft>
              <a:buClr>
                <a:schemeClr val="dk2"/>
              </a:buClr>
              <a:buSzPts val="1100"/>
              <a:buFont typeface="Arial"/>
              <a:buNone/>
            </a:pPr>
            <a:r>
              <a:rPr lang="en" sz="1800" u="sng" dirty="0">
                <a:solidFill>
                  <a:schemeClr val="hlink"/>
                </a:solidFill>
                <a:latin typeface="Roboto"/>
                <a:ea typeface="Roboto"/>
                <a:cs typeface="Roboto"/>
                <a:sym typeface="Roboto"/>
                <a:hlinkClick r:id="rId5"/>
              </a:rPr>
              <a:t>Quiz: Does Your Crush Like You Back?</a:t>
            </a:r>
            <a:endParaRPr sz="1800" dirty="0">
              <a:solidFill>
                <a:schemeClr val="dk2"/>
              </a:solidFill>
              <a:latin typeface="Roboto"/>
              <a:ea typeface="Roboto"/>
              <a:cs typeface="Roboto"/>
              <a:sym typeface="Roboto"/>
            </a:endParaRPr>
          </a:p>
          <a:p>
            <a:pPr marL="0" lvl="0" indent="0" algn="l" rtl="0">
              <a:spcBef>
                <a:spcPts val="4100"/>
              </a:spcBef>
              <a:spcAft>
                <a:spcPts val="0"/>
              </a:spcAft>
              <a:buClr>
                <a:schemeClr val="dk2"/>
              </a:buClr>
              <a:buSzPts val="1100"/>
              <a:buFont typeface="Arial"/>
              <a:buNone/>
            </a:pPr>
            <a:endParaRPr sz="1800" dirty="0">
              <a:solidFill>
                <a:schemeClr val="dk2"/>
              </a:solidFill>
              <a:latin typeface="Roboto"/>
              <a:ea typeface="Roboto"/>
              <a:cs typeface="Roboto"/>
              <a:sym typeface="Roboto"/>
            </a:endParaRPr>
          </a:p>
          <a:p>
            <a:pPr marL="0" lvl="0" indent="0" algn="l" rtl="0">
              <a:spcBef>
                <a:spcPts val="4100"/>
              </a:spcBef>
              <a:spcAft>
                <a:spcPts val="0"/>
              </a:spcAft>
              <a:buNone/>
            </a:pPr>
            <a:endParaRPr sz="1800" dirty="0">
              <a:solidFill>
                <a:schemeClr val="dk2"/>
              </a:solidFill>
              <a:latin typeface="Roboto"/>
              <a:ea typeface="Roboto"/>
              <a:cs typeface="Roboto"/>
              <a:sym typeface="Roboto"/>
            </a:endParaRPr>
          </a:p>
          <a:p>
            <a:pPr marL="0" lvl="0" indent="0" algn="l" rtl="0">
              <a:spcBef>
                <a:spcPts val="4100"/>
              </a:spcBef>
              <a:spcAft>
                <a:spcPts val="1600"/>
              </a:spcAft>
              <a:buNone/>
            </a:pPr>
            <a:endParaRPr sz="1800" dirty="0"/>
          </a:p>
        </p:txBody>
      </p:sp>
      <p:pic>
        <p:nvPicPr>
          <p:cNvPr id="112" name="Google Shape;112;p20"/>
          <p:cNvPicPr preferRelativeResize="0"/>
          <p:nvPr/>
        </p:nvPicPr>
        <p:blipFill rotWithShape="1">
          <a:blip r:embed="rId6">
            <a:alphaModFix/>
          </a:blip>
          <a:srcRect t="7192"/>
          <a:stretch/>
        </p:blipFill>
        <p:spPr>
          <a:xfrm>
            <a:off x="311700" y="347175"/>
            <a:ext cx="6233399" cy="805300"/>
          </a:xfrm>
          <a:prstGeom prst="rect">
            <a:avLst/>
          </a:prstGeom>
          <a:noFill/>
          <a:ln>
            <a:noFill/>
          </a:ln>
        </p:spPr>
      </p:pic>
      <p:pic>
        <p:nvPicPr>
          <p:cNvPr id="113" name="Google Shape;113;p20"/>
          <p:cNvPicPr preferRelativeResize="0"/>
          <p:nvPr/>
        </p:nvPicPr>
        <p:blipFill rotWithShape="1">
          <a:blip r:embed="rId7">
            <a:alphaModFix/>
          </a:blip>
          <a:srcRect t="4196"/>
          <a:stretch/>
        </p:blipFill>
        <p:spPr>
          <a:xfrm>
            <a:off x="6345000" y="0"/>
            <a:ext cx="2799000" cy="5143501"/>
          </a:xfrm>
          <a:prstGeom prst="rect">
            <a:avLst/>
          </a:prstGeom>
          <a:noFill/>
          <a:ln>
            <a:noFill/>
          </a:ln>
        </p:spPr>
      </p:pic>
      <p:pic>
        <p:nvPicPr>
          <p:cNvPr id="114" name="Google Shape;114;p20"/>
          <p:cNvPicPr preferRelativeResize="0"/>
          <p:nvPr/>
        </p:nvPicPr>
        <p:blipFill>
          <a:blip r:embed="rId8">
            <a:alphaModFix/>
          </a:blip>
          <a:stretch>
            <a:fillRect/>
          </a:stretch>
        </p:blipFill>
        <p:spPr>
          <a:xfrm>
            <a:off x="4089850" y="2642100"/>
            <a:ext cx="2207099" cy="2207099"/>
          </a:xfrm>
          <a:prstGeom prst="rect">
            <a:avLst/>
          </a:prstGeom>
          <a:noFill/>
          <a:ln>
            <a:noFill/>
          </a:ln>
        </p:spPr>
      </p:pic>
      <p:pic>
        <p:nvPicPr>
          <p:cNvPr id="3" name="s8">
            <a:hlinkClick r:id="" action="ppaction://media"/>
            <a:extLst>
              <a:ext uri="{FF2B5EF4-FFF2-40B4-BE49-F238E27FC236}">
                <a16:creationId xmlns:a16="http://schemas.microsoft.com/office/drawing/2014/main" id="{AAD6CDA3-7C07-481D-9F6D-3346D3857E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txBox="1">
            <a:spLocks noGrp="1"/>
          </p:cNvSpPr>
          <p:nvPr>
            <p:ph type="body" idx="1"/>
          </p:nvPr>
        </p:nvSpPr>
        <p:spPr>
          <a:xfrm>
            <a:off x="-58875" y="1227550"/>
            <a:ext cx="5816700" cy="1474800"/>
          </a:xfrm>
          <a:prstGeom prst="rect">
            <a:avLst/>
          </a:prstGeom>
        </p:spPr>
        <p:txBody>
          <a:bodyPr spcFirstLastPara="1" wrap="square" lIns="91425" tIns="91425" rIns="91425" bIns="91425" anchor="t" anchorCtr="0">
            <a:noAutofit/>
          </a:bodyPr>
          <a:lstStyle/>
          <a:p>
            <a:pPr marL="0" lvl="0" indent="0" algn="ctr" rtl="0">
              <a:spcBef>
                <a:spcPts val="3600"/>
              </a:spcBef>
              <a:spcAft>
                <a:spcPts val="0"/>
              </a:spcAft>
              <a:buClr>
                <a:schemeClr val="dk2"/>
              </a:buClr>
              <a:buSzPts val="1100"/>
              <a:buFont typeface="Arial"/>
              <a:buNone/>
            </a:pPr>
            <a:r>
              <a:rPr lang="en" sz="1800" dirty="0">
                <a:solidFill>
                  <a:schemeClr val="dk2"/>
                </a:solidFill>
                <a:latin typeface="Roboto"/>
                <a:ea typeface="Roboto"/>
                <a:cs typeface="Roboto"/>
                <a:sym typeface="Roboto"/>
              </a:rPr>
              <a:t>Where does the information come from? </a:t>
            </a:r>
            <a:br>
              <a:rPr lang="en" sz="1800" dirty="0">
                <a:solidFill>
                  <a:schemeClr val="dk2"/>
                </a:solidFill>
                <a:latin typeface="Roboto"/>
                <a:ea typeface="Roboto"/>
                <a:cs typeface="Roboto"/>
                <a:sym typeface="Roboto"/>
              </a:rPr>
            </a:br>
            <a:r>
              <a:rPr lang="en" sz="1800" dirty="0">
                <a:solidFill>
                  <a:schemeClr val="dk2"/>
                </a:solidFill>
                <a:latin typeface="Roboto"/>
                <a:ea typeface="Roboto"/>
                <a:cs typeface="Roboto"/>
                <a:sym typeface="Roboto"/>
              </a:rPr>
              <a:t>Is it based on research?</a:t>
            </a:r>
            <a:endParaRPr sz="1800" dirty="0">
              <a:solidFill>
                <a:schemeClr val="dk2"/>
              </a:solidFill>
              <a:latin typeface="Roboto"/>
              <a:ea typeface="Roboto"/>
              <a:cs typeface="Roboto"/>
              <a:sym typeface="Roboto"/>
            </a:endParaRPr>
          </a:p>
          <a:p>
            <a:pPr marL="0" lvl="0" indent="0" algn="l" rtl="0">
              <a:spcBef>
                <a:spcPts val="4100"/>
              </a:spcBef>
              <a:spcAft>
                <a:spcPts val="0"/>
              </a:spcAft>
              <a:buClr>
                <a:schemeClr val="dk2"/>
              </a:buClr>
              <a:buSzPts val="1100"/>
              <a:buFont typeface="Arial"/>
              <a:buNone/>
            </a:pPr>
            <a:r>
              <a:rPr lang="en" sz="1800" dirty="0">
                <a:solidFill>
                  <a:schemeClr val="dk2"/>
                </a:solidFill>
                <a:latin typeface="Roboto"/>
                <a:ea typeface="Roboto"/>
                <a:cs typeface="Roboto"/>
                <a:sym typeface="Roboto"/>
              </a:rPr>
              <a:t>    </a:t>
            </a:r>
            <a:r>
              <a:rPr lang="en" sz="1800" u="sng" dirty="0">
                <a:solidFill>
                  <a:schemeClr val="hlink"/>
                </a:solidFill>
                <a:latin typeface="Roboto"/>
                <a:ea typeface="Roboto"/>
                <a:cs typeface="Roboto"/>
                <a:sym typeface="Roboto"/>
                <a:hlinkClick r:id="rId5"/>
              </a:rPr>
              <a:t>COVID-19 in Children &amp; Teens</a:t>
            </a:r>
            <a:endParaRPr sz="1800" dirty="0">
              <a:solidFill>
                <a:schemeClr val="dk2"/>
              </a:solidFill>
              <a:latin typeface="Roboto"/>
              <a:ea typeface="Roboto"/>
              <a:cs typeface="Roboto"/>
              <a:sym typeface="Roboto"/>
            </a:endParaRPr>
          </a:p>
          <a:p>
            <a:pPr marL="0" lvl="0" indent="0" algn="ctr" rtl="0">
              <a:spcBef>
                <a:spcPts val="4100"/>
              </a:spcBef>
              <a:spcAft>
                <a:spcPts val="1600"/>
              </a:spcAft>
              <a:buNone/>
            </a:pPr>
            <a:endParaRPr sz="1800" dirty="0"/>
          </a:p>
        </p:txBody>
      </p:sp>
      <p:pic>
        <p:nvPicPr>
          <p:cNvPr id="120" name="Google Shape;120;p21"/>
          <p:cNvPicPr preferRelativeResize="0"/>
          <p:nvPr/>
        </p:nvPicPr>
        <p:blipFill rotWithShape="1">
          <a:blip r:embed="rId6">
            <a:alphaModFix/>
          </a:blip>
          <a:srcRect t="7613" b="8444"/>
          <a:stretch/>
        </p:blipFill>
        <p:spPr>
          <a:xfrm>
            <a:off x="379350" y="374325"/>
            <a:ext cx="6242900" cy="795200"/>
          </a:xfrm>
          <a:prstGeom prst="rect">
            <a:avLst/>
          </a:prstGeom>
          <a:noFill/>
          <a:ln>
            <a:noFill/>
          </a:ln>
        </p:spPr>
      </p:pic>
      <p:pic>
        <p:nvPicPr>
          <p:cNvPr id="121" name="Google Shape;121;p21"/>
          <p:cNvPicPr preferRelativeResize="0"/>
          <p:nvPr/>
        </p:nvPicPr>
        <p:blipFill rotWithShape="1">
          <a:blip r:embed="rId7">
            <a:alphaModFix/>
          </a:blip>
          <a:srcRect t="5580" r="-2933" b="6945"/>
          <a:stretch/>
        </p:blipFill>
        <p:spPr>
          <a:xfrm>
            <a:off x="6231648" y="0"/>
            <a:ext cx="2912351" cy="5143501"/>
          </a:xfrm>
          <a:prstGeom prst="rect">
            <a:avLst/>
          </a:prstGeom>
          <a:noFill/>
          <a:ln>
            <a:noFill/>
          </a:ln>
        </p:spPr>
      </p:pic>
      <p:pic>
        <p:nvPicPr>
          <p:cNvPr id="122" name="Google Shape;122;p21"/>
          <p:cNvPicPr preferRelativeResize="0"/>
          <p:nvPr/>
        </p:nvPicPr>
        <p:blipFill>
          <a:blip r:embed="rId8">
            <a:alphaModFix/>
          </a:blip>
          <a:stretch>
            <a:fillRect/>
          </a:stretch>
        </p:blipFill>
        <p:spPr>
          <a:xfrm>
            <a:off x="3409650" y="2571750"/>
            <a:ext cx="2514674" cy="2310924"/>
          </a:xfrm>
          <a:prstGeom prst="rect">
            <a:avLst/>
          </a:prstGeom>
          <a:noFill/>
          <a:ln>
            <a:noFill/>
          </a:ln>
        </p:spPr>
      </p:pic>
      <p:pic>
        <p:nvPicPr>
          <p:cNvPr id="2" name="s9">
            <a:hlinkClick r:id="" action="ppaction://media"/>
            <a:extLst>
              <a:ext uri="{FF2B5EF4-FFF2-40B4-BE49-F238E27FC236}">
                <a16:creationId xmlns:a16="http://schemas.microsoft.com/office/drawing/2014/main" id="{78C87C6B-1C2A-4C50-AAC6-62F5401132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23272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9060</TotalTime>
  <Words>1886</Words>
  <Application>Microsoft Office PowerPoint</Application>
  <PresentationFormat>On-screen Show (16:9)</PresentationFormat>
  <Paragraphs>140</Paragraphs>
  <Slides>18</Slides>
  <Notes>17</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Raleway</vt:lpstr>
      <vt:lpstr>Arial</vt:lpstr>
      <vt:lpstr>Roboto</vt:lpstr>
      <vt:lpstr>Comic Sans MS</vt:lpstr>
      <vt:lpstr>Source Sans Pro</vt:lpstr>
      <vt:lpstr>Plum</vt:lpstr>
      <vt:lpstr>Is your WebLitLegit?</vt:lpstr>
      <vt:lpstr>What do YOU use to surf the web?</vt:lpstr>
      <vt:lpstr>What are some health topics you have searched?</vt:lpstr>
      <vt:lpstr>PowerPoint Presentation</vt:lpstr>
      <vt:lpstr>Websites that are LEGIT!!!</vt:lpstr>
      <vt:lpstr>Let’s Break It Down: L.E.G.I.T.</vt:lpstr>
      <vt:lpstr>PowerPoint Presentation</vt:lpstr>
      <vt:lpstr>PowerPoint Presentation</vt:lpstr>
      <vt:lpstr>PowerPoint Presentation</vt:lpstr>
      <vt:lpstr>PowerPoint Presentation</vt:lpstr>
      <vt:lpstr>PowerPoint Presentation</vt:lpstr>
      <vt:lpstr>So is this Website LEGIT?</vt:lpstr>
      <vt:lpstr>Why is Web Literacy important to YOU?</vt:lpstr>
      <vt:lpstr>PowerPoint Presentation</vt:lpstr>
      <vt:lpstr>Let’s Practice!</vt:lpstr>
      <vt:lpstr>KAHOOT TIME!!</vt:lpstr>
      <vt:lpstr>Tell us how we did!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your WebLitLegit?</dc:title>
  <cp:lastModifiedBy>Ashley Thomann</cp:lastModifiedBy>
  <cp:revision>33</cp:revision>
  <dcterms:modified xsi:type="dcterms:W3CDTF">2021-02-22T03:43:12Z</dcterms:modified>
</cp:coreProperties>
</file>